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9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FDD"/>
    <a:srgbClr val="9ACEB2"/>
    <a:srgbClr val="C9E5D6"/>
    <a:srgbClr val="88C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05" autoAdjust="0"/>
  </p:normalViewPr>
  <p:slideViewPr>
    <p:cSldViewPr snapToGrid="0">
      <p:cViewPr varScale="1">
        <p:scale>
          <a:sx n="71" d="100"/>
          <a:sy n="71" d="100"/>
        </p:scale>
        <p:origin x="23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F3BB6-D0A3-4AAA-A18C-0903AD4E819C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FF994-37F0-476F-A5EE-7C5A6489B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1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FF994-37F0-476F-A5EE-7C5A6489B1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2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1.png"/><Relationship Id="rId3" Type="http://schemas.openxmlformats.org/officeDocument/2006/relationships/image" Target="../media/image33.jpg"/><Relationship Id="rId7" Type="http://schemas.openxmlformats.org/officeDocument/2006/relationships/image" Target="../media/image16.png"/><Relationship Id="rId12" Type="http://schemas.microsoft.com/office/2017/06/relationships/model3d" Target="../media/model3d2.glb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0.png"/><Relationship Id="rId5" Type="http://schemas.openxmlformats.org/officeDocument/2006/relationships/image" Target="../media/image14.png"/><Relationship Id="rId15" Type="http://schemas.openxmlformats.org/officeDocument/2006/relationships/image" Target="../media/image36.png"/><Relationship Id="rId10" Type="http://schemas.openxmlformats.org/officeDocument/2006/relationships/image" Target="../media/image26.png"/><Relationship Id="rId4" Type="http://schemas.microsoft.com/office/2017/06/relationships/model3d" Target="../media/model3d1.glb"/><Relationship Id="rId9" Type="http://schemas.microsoft.com/office/2017/06/relationships/model3d" Target="../media/model3d3.glb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microsoft.com/office/2017/06/relationships/model3d" Target="../media/model3d3.glb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41.png"/><Relationship Id="rId4" Type="http://schemas.microsoft.com/office/2017/06/relationships/model3d" Target="../media/model3d5.glb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8.glb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7.glb"/><Relationship Id="rId5" Type="http://schemas.openxmlformats.org/officeDocument/2006/relationships/image" Target="../media/image45.png"/><Relationship Id="rId4" Type="http://schemas.microsoft.com/office/2017/06/relationships/model3d" Target="../media/model3d6.glb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17/06/relationships/model3d" Target="../media/model3d8.glb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1.jpeg"/><Relationship Id="rId1" Type="http://schemas.openxmlformats.org/officeDocument/2006/relationships/tags" Target="../tags/tag9.xml"/><Relationship Id="rId6" Type="http://schemas.openxmlformats.org/officeDocument/2006/relationships/image" Target="../media/image16.png"/><Relationship Id="rId11" Type="http://schemas.microsoft.com/office/2017/06/relationships/model3d" Target="../media/model3d7.glb"/><Relationship Id="rId5" Type="http://schemas.openxmlformats.org/officeDocument/2006/relationships/image" Target="../media/image15.png"/><Relationship Id="rId15" Type="http://schemas.openxmlformats.org/officeDocument/2006/relationships/image" Target="../media/image50.jpg"/><Relationship Id="rId10" Type="http://schemas.openxmlformats.org/officeDocument/2006/relationships/image" Target="../media/image48.png"/><Relationship Id="rId4" Type="http://schemas.openxmlformats.org/officeDocument/2006/relationships/image" Target="../media/image14.png"/><Relationship Id="rId9" Type="http://schemas.microsoft.com/office/2017/06/relationships/model3d" Target="../media/model3d6.glb"/><Relationship Id="rId1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17/06/relationships/model3d" Target="../media/model3d6.glb"/><Relationship Id="rId7" Type="http://schemas.microsoft.com/office/2017/06/relationships/model3d" Target="../media/model3d8.glb"/><Relationship Id="rId12" Type="http://schemas.openxmlformats.org/officeDocument/2006/relationships/image" Target="../media/image5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11" Type="http://schemas.openxmlformats.org/officeDocument/2006/relationships/image" Target="../media/image52.jpeg"/><Relationship Id="rId5" Type="http://schemas.microsoft.com/office/2017/06/relationships/model3d" Target="../media/model3d7.glb"/><Relationship Id="rId10" Type="http://schemas.openxmlformats.org/officeDocument/2006/relationships/image" Target="../media/image50.jpg"/><Relationship Id="rId4" Type="http://schemas.openxmlformats.org/officeDocument/2006/relationships/image" Target="../media/image48.png"/><Relationship Id="rId9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1.jpeg"/><Relationship Id="rId7" Type="http://schemas.microsoft.com/office/2017/06/relationships/model3d" Target="../media/model3d2.glb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54.jpeg"/><Relationship Id="rId11" Type="http://schemas.openxmlformats.org/officeDocument/2006/relationships/image" Target="../media/image57.png"/><Relationship Id="rId5" Type="http://schemas.openxmlformats.org/officeDocument/2006/relationships/image" Target="../media/image52.jpe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jpg"/><Relationship Id="rId9" Type="http://schemas.microsoft.com/office/2017/06/relationships/model3d" Target="../media/model3d1.glb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17/06/relationships/model3d" Target="../media/model3d1.glb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62.png"/><Relationship Id="rId11" Type="http://schemas.openxmlformats.org/officeDocument/2006/relationships/image" Target="../media/image55.png"/><Relationship Id="rId5" Type="http://schemas.openxmlformats.org/officeDocument/2006/relationships/image" Target="../media/image59.png"/><Relationship Id="rId10" Type="http://schemas.openxmlformats.org/officeDocument/2006/relationships/image" Target="../media/image5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microsoft.com/office/2017/06/relationships/model3d" Target="../media/model3d2.glb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21.png"/><Relationship Id="rId3" Type="http://schemas.microsoft.com/office/2017/06/relationships/model3d" Target="../media/model3d1.glb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11" Type="http://schemas.microsoft.com/office/2017/06/relationships/model3d" Target="../media/model3d2.glb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4.glb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microsoft.com/office/2017/06/relationships/model3d" Target="../media/model3d3.glb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microsoft.com/office/2017/06/relationships/model3d" Target="../media/model3d2.glb"/><Relationship Id="rId4" Type="http://schemas.microsoft.com/office/2017/06/relationships/model3d" Target="../media/model3d1.glb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microsoft.com/office/2017/06/relationships/model3d" Target="../media/model3d1.glb"/><Relationship Id="rId10" Type="http://schemas.openxmlformats.org/officeDocument/2006/relationships/image" Target="../media/image31.png"/><Relationship Id="rId4" Type="http://schemas.openxmlformats.org/officeDocument/2006/relationships/image" Target="../media/image28.jpe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32.jp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9.png"/><Relationship Id="rId5" Type="http://schemas.microsoft.com/office/2017/06/relationships/model3d" Target="../media/model3d1.glb"/><Relationship Id="rId10" Type="http://schemas.openxmlformats.org/officeDocument/2006/relationships/image" Target="../media/image20.png"/><Relationship Id="rId4" Type="http://schemas.openxmlformats.org/officeDocument/2006/relationships/image" Target="../media/image33.jp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39437643"/>
                  </p:ext>
                </p:extLst>
              </p:nvPr>
            </p:nvGraphicFramePr>
            <p:xfrm>
              <a:off x="5890330" y="3099933"/>
              <a:ext cx="79780" cy="55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9780" cy="55045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0330" y="3099933"/>
                <a:ext cx="79780" cy="5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59959210"/>
                  </p:ext>
                </p:extLst>
              </p:nvPr>
            </p:nvGraphicFramePr>
            <p:xfrm>
              <a:off x="6016220" y="3044889"/>
              <a:ext cx="79780" cy="55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9780" cy="55045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6220" y="3044889"/>
                <a:ext cx="79780" cy="5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43918119"/>
                  </p:ext>
                </p:extLst>
              </p:nvPr>
            </p:nvGraphicFramePr>
            <p:xfrm>
              <a:off x="6108441" y="3099934"/>
              <a:ext cx="79780" cy="55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9780" cy="55045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8441" y="3099934"/>
                <a:ext cx="79780" cy="5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78562290"/>
                  </p:ext>
                </p:extLst>
              </p:nvPr>
            </p:nvGraphicFramePr>
            <p:xfrm>
              <a:off x="5922862" y="2989844"/>
              <a:ext cx="79780" cy="55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9780" cy="55045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2862" y="2989844"/>
                <a:ext cx="79780" cy="5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10382458"/>
                  </p:ext>
                </p:extLst>
              </p:nvPr>
            </p:nvGraphicFramePr>
            <p:xfrm>
              <a:off x="6089383" y="2934799"/>
              <a:ext cx="79780" cy="550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9780" cy="55045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8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9383" y="2934799"/>
                <a:ext cx="79780" cy="55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E78DE376-6373-FF5E-D95B-F60A9259EC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2293211"/>
                  </p:ext>
                </p:extLst>
              </p:nvPr>
            </p:nvGraphicFramePr>
            <p:xfrm rot="2887804">
              <a:off x="4225128" y="-263539"/>
              <a:ext cx="207868" cy="223266"/>
            </p:xfrm>
            <a:graphic>
              <a:graphicData uri="http://schemas.microsoft.com/office/drawing/2017/model3d">
                <am3d:model3d r:embed="rId4">
                  <am3d:spPr>
                    <a:xfrm rot="2887804">
                      <a:off x="0" y="0"/>
                      <a:ext cx="207868" cy="223266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6031285" ay="617168" az="816770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002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E78DE376-6373-FF5E-D95B-F60A9259EC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887804">
                <a:off x="4225128" y="-263539"/>
                <a:ext cx="207868" cy="223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D5CE4D2D-B854-06FD-3691-838B00A1E7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7773753"/>
                  </p:ext>
                </p:extLst>
              </p:nvPr>
            </p:nvGraphicFramePr>
            <p:xfrm>
              <a:off x="12216761" y="2430585"/>
              <a:ext cx="58970" cy="8675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970" cy="86756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5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D5CE4D2D-B854-06FD-3691-838B00A1E7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16761" y="2430585"/>
                <a:ext cx="58970" cy="86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8F1A4A02-B579-D106-E3BB-C5F2E3F1C9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6318854"/>
                  </p:ext>
                </p:extLst>
              </p:nvPr>
            </p:nvGraphicFramePr>
            <p:xfrm rot="7441412" flipV="1">
              <a:off x="-152456" y="3663297"/>
              <a:ext cx="109289" cy="162248"/>
            </p:xfrm>
            <a:graphic>
              <a:graphicData uri="http://schemas.microsoft.com/office/drawing/2017/model3d">
                <am3d:model3d r:embed="rId4">
                  <am3d:spPr>
                    <a:xfrm rot="7441412" flipV="1">
                      <a:off x="0" y="0"/>
                      <a:ext cx="109289" cy="162248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5908664" ay="-2648554" az="-612482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872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8F1A4A02-B579-D106-E3BB-C5F2E3F1C9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441412" flipV="1">
                <a:off x="-152456" y="3663297"/>
                <a:ext cx="109289" cy="1622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0"/>
    </mc:Choice>
    <mc:Fallback xmlns="">
      <p:transition spd="slow" advTm="9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774EE9-9F6E-396C-8984-314DD8D5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90836">
            <a:off x="6933594" y="-3373431"/>
            <a:ext cx="3866625" cy="2577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0AF942-2570-F8BA-0CF8-CB6DF24EF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92718">
            <a:off x="8759296" y="7480313"/>
            <a:ext cx="2294116" cy="30588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48506" y="3506608"/>
              <a:ext cx="3421301" cy="31290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21301" cy="3129091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1648" ay="-3416" az="-69191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68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48506" y="3506608"/>
                <a:ext cx="3421301" cy="31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48505" y="2583865"/>
              <a:ext cx="1429419" cy="19988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29419" cy="1998839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-5063470" ay="-3009703" az="496269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8505" y="2583865"/>
                <a:ext cx="1429419" cy="1998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27259" y="4299744"/>
              <a:ext cx="2304545" cy="10475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04545" cy="1047520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583072" ay="-311119" az="-15402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949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27259" y="4299744"/>
                <a:ext cx="2304545" cy="10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6759544"/>
                  </p:ext>
                </p:extLst>
              </p:nvPr>
            </p:nvGraphicFramePr>
            <p:xfrm rot="16200000">
              <a:off x="4135406" y="-1265466"/>
              <a:ext cx="1080745" cy="779912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080745" cy="779912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320642" ay="-3886738" az="1050977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391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4135406" y="-1265466"/>
                <a:ext cx="1080745" cy="779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2546009" y="222301"/>
              <a:ext cx="4206240" cy="896112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4206240" cy="8961120"/>
                    </a:xfrm>
                    <a:prstGeom prst="rect">
                      <a:avLst/>
                    </a:prstGeom>
                  </am3d:spPr>
                  <am3d:camera>
                    <am3d:pos x="-136144" y="3459645" z="51511914"/>
                    <am3d:up dx="0" dy="36000000" dz="0"/>
                    <am3d:lookAt x="-136144" y="3459645" z="0"/>
                    <am3d:perspective fov="1705107"/>
                  </am3d:camera>
                  <am3d:trans>
                    <am3d:meterPerModelUnit n="1151" d="1000000"/>
                    <am3d:preTrans dx="-5546998" dy="-21459644" dz="5682837"/>
                    <am3d:scale>
                      <am3d:sx n="1000000" d="1000000"/>
                      <am3d:sy n="1000000" d="1000000"/>
                      <am3d:sz n="1000000" d="1000000"/>
                    </am3d:scale>
                    <am3d:rot ax="4668854" ay="-35489" az="-164212"/>
                    <am3d:postTrans dx="-136144" dy="3459644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46009" y="222301"/>
                <a:ext cx="4206240" cy="89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469165"/>
                  </p:ext>
                </p:extLst>
              </p:nvPr>
            </p:nvGraphicFramePr>
            <p:xfrm rot="7684265">
              <a:off x="11700715" y="6788543"/>
              <a:ext cx="1589826" cy="1044990"/>
            </p:xfrm>
            <a:graphic>
              <a:graphicData uri="http://schemas.microsoft.com/office/drawing/2017/model3d">
                <am3d:model3d r:embed="rId4">
                  <am3d:spPr>
                    <a:xfrm rot="7684265">
                      <a:off x="0" y="0"/>
                      <a:ext cx="1589826" cy="1044990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y="-54000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4466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7684265">
                <a:off x="11700715" y="6788543"/>
                <a:ext cx="1589826" cy="1044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370669">
              <a:off x="12528249" y="15481"/>
              <a:ext cx="1427714" cy="1694220"/>
            </p:xfrm>
            <a:graphic>
              <a:graphicData uri="http://schemas.microsoft.com/office/drawing/2017/model3d">
                <am3d:model3d r:embed="rId12">
                  <am3d:spPr>
                    <a:xfrm rot="2370669">
                      <a:off x="0" y="0"/>
                      <a:ext cx="1427714" cy="1694220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721997" ay="673809" az="-814413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03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370669">
                <a:off x="12528249" y="15481"/>
                <a:ext cx="1427714" cy="1694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8069109"/>
                  </p:ext>
                </p:extLst>
              </p:nvPr>
            </p:nvGraphicFramePr>
            <p:xfrm rot="1986289">
              <a:off x="5013937" y="6298560"/>
              <a:ext cx="2083411" cy="2463944"/>
            </p:xfrm>
            <a:graphic>
              <a:graphicData uri="http://schemas.microsoft.com/office/drawing/2017/model3d">
                <am3d:model3d r:embed="rId12">
                  <am3d:spPr>
                    <a:xfrm rot="1986289">
                      <a:off x="0" y="0"/>
                      <a:ext cx="2083411" cy="2463944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6175015" ay="1643931" az="-381059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0918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986289">
                <a:off x="5013937" y="6298560"/>
                <a:ext cx="2083411" cy="2463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8279258"/>
                  </p:ext>
                </p:extLst>
              </p:nvPr>
            </p:nvGraphicFramePr>
            <p:xfrm rot="2887804">
              <a:off x="-699933" y="7105807"/>
              <a:ext cx="1874244" cy="1931328"/>
            </p:xfrm>
            <a:graphic>
              <a:graphicData uri="http://schemas.microsoft.com/office/drawing/2017/model3d">
                <am3d:model3d r:embed="rId12">
                  <am3d:spPr>
                    <a:xfrm rot="2887804">
                      <a:off x="0" y="0"/>
                      <a:ext cx="1874244" cy="1931328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5794829" ay="788348" az="701449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7114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2887804">
                <a:off x="-699933" y="7105807"/>
                <a:ext cx="1874244" cy="1931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04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774EE9-9F6E-396C-8984-314DD8D5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90836">
            <a:off x="7010052" y="-3380794"/>
            <a:ext cx="3713707" cy="2577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0AF942-2570-F8BA-0CF8-CB6DF24EF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10978">
            <a:off x="7070219" y="7373859"/>
            <a:ext cx="4199017" cy="1863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57633297"/>
                  </p:ext>
                </p:extLst>
              </p:nvPr>
            </p:nvGraphicFramePr>
            <p:xfrm>
              <a:off x="-1438804" y="266881"/>
              <a:ext cx="8841163" cy="121923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841163" cy="12192348"/>
                    </a:xfrm>
                    <a:prstGeom prst="rect">
                      <a:avLst/>
                    </a:prstGeom>
                  </am3d:spPr>
                  <am3d:camera>
                    <am3d:pos x="-136144" y="3459645" z="51511914"/>
                    <am3d:up dx="0" dy="36000000" dz="0"/>
                    <am3d:lookAt x="-136144" y="3459645" z="0"/>
                    <am3d:perspective fov="1705107"/>
                  </am3d:camera>
                  <am3d:trans>
                    <am3d:meterPerModelUnit n="1151" d="1000000"/>
                    <am3d:preTrans dx="-5546998" dy="-21459644" dz="5682837"/>
                    <am3d:scale>
                      <am3d:sx n="1000000" d="1000000"/>
                      <am3d:sy n="1000000" d="1000000"/>
                      <am3d:sz n="1000000" d="1000000"/>
                    </am3d:scale>
                    <am3d:rot ax="131517" ay="-641012" az="-24397"/>
                    <am3d:postTrans dx="-136144" dy="3459644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438804" y="266881"/>
                <a:ext cx="8841163" cy="1219234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850F5C8-E4AB-48FF-7DB5-80F7CAE703EB}"/>
              </a:ext>
            </a:extLst>
          </p:cNvPr>
          <p:cNvSpPr txBox="1"/>
          <p:nvPr/>
        </p:nvSpPr>
        <p:spPr>
          <a:xfrm>
            <a:off x="6045634" y="497056"/>
            <a:ext cx="365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sng" strike="noStrike" kern="1200" cap="none" spc="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第一天：</a:t>
            </a:r>
            <a:r>
              <a:rPr kumimoji="0" lang="en-US" altLang="zh-CN" sz="4000" b="0" i="0" u="sng" strike="noStrike" kern="1200" cap="none" spc="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</a:t>
            </a:r>
            <a:r>
              <a:rPr lang="zh-CN" altLang="en-US" sz="4000" u="sng" dirty="0">
                <a:ln w="19050">
                  <a:noFill/>
                </a:ln>
                <a:solidFill>
                  <a:srgbClr val="FFFFF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晚上</a:t>
            </a:r>
            <a:endParaRPr kumimoji="0" lang="en-GB" sz="4000" b="0" i="0" u="sng" strike="noStrike" kern="1200" cap="none" spc="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B33C6-2D85-B41B-9D78-DFFA6FB90103}"/>
              </a:ext>
            </a:extLst>
          </p:cNvPr>
          <p:cNvSpPr txBox="1"/>
          <p:nvPr/>
        </p:nvSpPr>
        <p:spPr>
          <a:xfrm>
            <a:off x="5978567" y="1204942"/>
            <a:ext cx="6093114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你应该在太空针塔去</a:t>
            </a:r>
            <a:endParaRPr lang="en-US" altLang="zh-CN" sz="2800" b="1" i="0" u="none" strike="noStrike" dirty="0">
              <a:solidFill>
                <a:schemeClr val="bg1"/>
              </a:solidFill>
              <a:effectLst/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ea typeface="Hiragino Kaku Gothic Std W8" panose="020B0800000000000000" pitchFamily="34" charset="-128"/>
              </a:rPr>
              <a:t>*</a:t>
            </a:r>
            <a:r>
              <a:rPr lang="en-US" altLang="zh-CN" dirty="0" err="1">
                <a:solidFill>
                  <a:schemeClr val="bg1"/>
                </a:solidFill>
                <a:ea typeface="Hiragino Kaku Gothic Std W8" panose="020B0800000000000000" pitchFamily="34" charset="-128"/>
              </a:rPr>
              <a:t>Tàikōng</a:t>
            </a:r>
            <a:r>
              <a:rPr lang="en-US" altLang="zh-CN" dirty="0">
                <a:solidFill>
                  <a:schemeClr val="bg1"/>
                </a:solidFill>
                <a:ea typeface="Hiragino Kaku Gothic Std W8" panose="020B0800000000000000" pitchFamily="34" charset="-128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Hiragino Kaku Gothic Std W8" panose="020B0800000000000000" pitchFamily="34" charset="-128"/>
              </a:rPr>
              <a:t>zhēn</a:t>
            </a:r>
            <a:r>
              <a:rPr lang="en-US" altLang="zh-CN" dirty="0">
                <a:solidFill>
                  <a:schemeClr val="bg1"/>
                </a:solidFill>
                <a:ea typeface="Hiragino Kaku Gothic Std W8" panose="020B0800000000000000" pitchFamily="34" charset="-128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Hiragino Kaku Gothic Std W8" panose="020B0800000000000000" pitchFamily="34" charset="-128"/>
              </a:rPr>
              <a:t>tǎ</a:t>
            </a:r>
            <a:r>
              <a:rPr lang="en-US" altLang="zh-CN" dirty="0">
                <a:solidFill>
                  <a:schemeClr val="bg1"/>
                </a:solidFill>
                <a:ea typeface="Hiragino Kaku Gothic Std W8" panose="020B0800000000000000" pitchFamily="34" charset="-128"/>
              </a:rPr>
              <a:t> – Space Needle</a:t>
            </a:r>
          </a:p>
          <a:p>
            <a:r>
              <a:rPr lang="en-US" altLang="zh-CN" i="0" u="none" strike="noStrike" dirty="0">
                <a:solidFill>
                  <a:schemeClr val="bg1"/>
                </a:solidFill>
                <a:effectLst/>
                <a:ea typeface="Hiragino Kaku Gothic Std W8" panose="020B0800000000000000" pitchFamily="34" charset="-128"/>
              </a:rPr>
              <a:t>*</a:t>
            </a:r>
            <a:r>
              <a:rPr lang="zh-CN" altLang="en-US" dirty="0">
                <a:solidFill>
                  <a:schemeClr val="bg1"/>
                </a:solidFill>
                <a:ea typeface="Hiragino Kaku Gothic Std W8" panose="020B0800000000000000" pitchFamily="34" charset="-128"/>
              </a:rPr>
              <a:t>摩天大楼 </a:t>
            </a:r>
            <a:r>
              <a:rPr lang="en-US" altLang="zh-CN" dirty="0">
                <a:solidFill>
                  <a:schemeClr val="bg1"/>
                </a:solidFill>
                <a:ea typeface="Hiragino Kaku Gothic Std W8" panose="020B0800000000000000" pitchFamily="34" charset="-128"/>
              </a:rPr>
              <a:t>- </a:t>
            </a:r>
            <a:r>
              <a:rPr lang="en-US" altLang="zh-CN" dirty="0" err="1">
                <a:solidFill>
                  <a:schemeClr val="bg1"/>
                </a:solidFill>
                <a:ea typeface="Hiragino Kaku Gothic Std W8" panose="020B0800000000000000" pitchFamily="34" charset="-128"/>
              </a:rPr>
              <a:t>Mótiān</a:t>
            </a:r>
            <a:r>
              <a:rPr lang="en-US" altLang="zh-CN" dirty="0">
                <a:solidFill>
                  <a:schemeClr val="bg1"/>
                </a:solidFill>
                <a:ea typeface="Hiragino Kaku Gothic Std W8" panose="020B0800000000000000" pitchFamily="34" charset="-128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Hiragino Kaku Gothic Std W8" panose="020B0800000000000000" pitchFamily="34" charset="-128"/>
              </a:rPr>
              <a:t>dàlóu</a:t>
            </a:r>
            <a:r>
              <a:rPr lang="en-US" altLang="zh-CN" dirty="0">
                <a:solidFill>
                  <a:schemeClr val="bg1"/>
                </a:solidFill>
                <a:ea typeface="Hiragino Kaku Gothic Std W8" panose="020B0800000000000000" pitchFamily="34" charset="-128"/>
              </a:rPr>
              <a:t> - skyscraper</a:t>
            </a:r>
            <a:endParaRPr lang="en-US" altLang="zh-CN" i="0" u="none" strike="noStrike" dirty="0">
              <a:solidFill>
                <a:schemeClr val="bg1"/>
              </a:solidFill>
              <a:effectLst/>
              <a:ea typeface="Hiragino Kaku Gothic StdN W8" panose="020B080000000000000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i="0" u="none" strike="noStrike" dirty="0">
                <a:solidFill>
                  <a:schemeClr val="bg1"/>
                </a:solidFill>
                <a:effectLst/>
                <a:latin typeface="+mj-ea"/>
                <a:ea typeface="+mj-ea"/>
              </a:rPr>
              <a:t>票是四十钱</a:t>
            </a:r>
            <a:endParaRPr lang="en-US" altLang="zh-CN" sz="280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i="0" u="none" strike="noStrike" dirty="0">
                <a:solidFill>
                  <a:schemeClr val="bg1"/>
                </a:solidFill>
                <a:effectLst/>
                <a:latin typeface="+mj-ea"/>
                <a:ea typeface="+mj-ea"/>
              </a:rPr>
              <a:t>我觉得票一点儿贵了</a:t>
            </a:r>
            <a:endParaRPr lang="en-US" altLang="zh-CN" sz="280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lvl="1"/>
            <a:endParaRPr lang="en-US" altLang="zh-CN" sz="2800" b="1" i="0" u="none" strike="noStrike" dirty="0">
              <a:solidFill>
                <a:schemeClr val="bg1"/>
              </a:solidFill>
              <a:effectLst/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晚上是最时候在太空针塔去</a:t>
            </a:r>
            <a:endParaRPr lang="en-US" altLang="zh-CN" sz="2800" b="1" i="0" u="none" strike="noStrike" dirty="0">
              <a:solidFill>
                <a:schemeClr val="bg1"/>
              </a:solidFill>
              <a:effectLst/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  <a:latin typeface="+mn-ea"/>
              </a:rPr>
              <a:t>可以看都西雅图</a:t>
            </a:r>
            <a:endParaRPr lang="en-US" altLang="zh-CN" sz="2800" b="1" i="0" u="none" strike="noStrike" dirty="0">
              <a:solidFill>
                <a:schemeClr val="bg1"/>
              </a:solidFill>
              <a:effectLst/>
              <a:latin typeface="+mn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CN" sz="2800" b="1" i="0" u="none" strike="noStrike" dirty="0">
              <a:solidFill>
                <a:schemeClr val="bg1"/>
              </a:solidFill>
              <a:effectLst/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i="0" u="none" strike="noStrike" dirty="0">
                <a:solidFill>
                  <a:schemeClr val="bg1"/>
                </a:solidFill>
                <a:effectLst/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太空针塔也有一个花园和一个玩儿园</a:t>
            </a:r>
            <a:endParaRPr lang="en-US" altLang="zh-CN" sz="2800" b="1" i="0" u="none" strike="noStrike" dirty="0">
              <a:solidFill>
                <a:schemeClr val="bg1"/>
              </a:solidFill>
              <a:effectLst/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CN" sz="28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也在市中心</a:t>
            </a:r>
            <a:br>
              <a:rPr lang="zh-CN" altLang="en-US" dirty="0"/>
            </a:br>
            <a:endParaRPr lang="zh-CN" altLang="en-US" b="0" dirty="0">
              <a:effectLst/>
            </a:endParaRPr>
          </a:p>
          <a:p>
            <a:br>
              <a:rPr lang="zh-CN" altLang="en-US" dirty="0"/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38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774EE9-9F6E-396C-8984-314DD8D5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52944" y="529859"/>
            <a:ext cx="4486082" cy="31138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0AF942-2570-F8BA-0CF8-CB6DF24EF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610978">
            <a:off x="6856240" y="4163172"/>
            <a:ext cx="4677052" cy="20754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25223381"/>
                  </p:ext>
                </p:extLst>
              </p:nvPr>
            </p:nvGraphicFramePr>
            <p:xfrm>
              <a:off x="-5096739" y="-90713"/>
              <a:ext cx="16864853" cy="121923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864853" cy="12192348"/>
                    </a:xfrm>
                    <a:prstGeom prst="rect">
                      <a:avLst/>
                    </a:prstGeom>
                  </am3d:spPr>
                  <am3d:camera>
                    <am3d:pos x="2445427" y="7226642" z="51511914"/>
                    <am3d:up dx="0" dy="36000000" dz="0"/>
                    <am3d:lookAt x="2445427" y="7226642" z="0"/>
                    <am3d:perspective fov="877274"/>
                  </am3d:camera>
                  <am3d:trans>
                    <am3d:meterPerModelUnit n="1151" d="1000000"/>
                    <am3d:preTrans dx="-5546998" dy="-21459644" dz="5682837"/>
                    <am3d:scale>
                      <am3d:sx n="1000000" d="1000000"/>
                      <am3d:sy n="1000000" d="1000000"/>
                      <am3d:sz n="1000000" d="1000000"/>
                    </am3d:scale>
                    <am3d:rot ax="131517" ay="-641012" az="-24397"/>
                    <am3d:postTrans dx="-136144" dy="3459644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096739" y="-90713"/>
                <a:ext cx="16864853" cy="121923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486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4135406" y="-1265466"/>
              <a:ext cx="1080745" cy="779912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080745" cy="779912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320642" ay="-3886738" az="1050977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391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135406" y="-1265466"/>
                <a:ext cx="1080745" cy="779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DE0010-3701-D490-3E65-C0713B29D3A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01306073"/>
                  </p:ext>
                </p:extLst>
              </p:nvPr>
            </p:nvGraphicFramePr>
            <p:xfrm>
              <a:off x="-5996598" y="-2787432"/>
              <a:ext cx="23376961" cy="1417435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376961" cy="14174351"/>
                    </a:xfrm>
                    <a:prstGeom prst="rect">
                      <a:avLst/>
                    </a:prstGeom>
                  </am3d:spPr>
                  <am3d:camera>
                    <am3d:pos x="-729405" y="-1406539" z="67055744"/>
                    <am3d:up dx="0" dy="36000000" dz="0"/>
                    <am3d:lookAt x="-729405" y="-1406539" z="0"/>
                    <am3d:perspective fov="113566"/>
                  </am3d:camera>
                  <am3d:trans>
                    <am3d:meterPerModelUnit n="16" d="1000000"/>
                    <am3d:preTrans dx="0" dy="-323844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DE0010-3701-D490-3E65-C0713B29D3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996598" y="-2787432"/>
                <a:ext cx="23376961" cy="14174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3A10546A-430A-C401-F0AE-A9B1C89030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54370054"/>
                  </p:ext>
                </p:extLst>
              </p:nvPr>
            </p:nvGraphicFramePr>
            <p:xfrm>
              <a:off x="6814282" y="0"/>
              <a:ext cx="16864853" cy="121923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864853" cy="12192348"/>
                    </a:xfrm>
                    <a:prstGeom prst="rect">
                      <a:avLst/>
                    </a:prstGeom>
                  </am3d:spPr>
                  <am3d:camera>
                    <am3d:pos x="2445427" y="7226642" z="51511914"/>
                    <am3d:up dx="0" dy="36000000" dz="0"/>
                    <am3d:lookAt x="2445427" y="7226642" z="0"/>
                    <am3d:perspective fov="877274"/>
                  </am3d:camera>
                  <am3d:trans>
                    <am3d:meterPerModelUnit n="1151" d="1000000"/>
                    <am3d:preTrans dx="-8057486" dy="-25223982" dz="6300879"/>
                    <am3d:scale>
                      <am3d:sx n="1000000" d="1000000"/>
                      <am3d:sy n="1000000" d="1000000"/>
                      <am3d:sz n="1000000" d="1000000"/>
                    </am3d:scale>
                    <am3d:rot ax="10765833" ay="821423" az="10791916"/>
                    <am3d:postTrans dx="2445427" dy="7226641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3A10546A-430A-C401-F0AE-A9B1C89030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4282" y="0"/>
                <a:ext cx="16864853" cy="121923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72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DE0010-3701-D490-3E65-C0713B29D3A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-11184961" y="-2897791"/>
              <a:ext cx="23376961" cy="141743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376961" cy="14174351"/>
                    </a:xfrm>
                    <a:prstGeom prst="rect">
                      <a:avLst/>
                    </a:prstGeom>
                  </am3d:spPr>
                  <am3d:camera>
                    <am3d:pos x="-781127" y="-410385" z="67055744"/>
                    <am3d:up dx="0" dy="36000000" dz="0"/>
                    <am3d:lookAt x="-781127" y="-410385" z="0"/>
                    <am3d:perspective fov="749626"/>
                  </am3d:camera>
                  <am3d:trans>
                    <am3d:meterPerModelUnit n="16" d="1000000"/>
                    <am3d:preTrans dx="781126" dy="-28280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2390" ay="1798556" az="76183"/>
                    <am3d:postTrans dx="-781126" dy="-410384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DE0010-3701-D490-3E65-C0713B29D3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184961" y="-2897791"/>
                <a:ext cx="23376961" cy="1417435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C5996FA-02EB-2390-D8A8-C1E1BA1CD4B0}"/>
              </a:ext>
            </a:extLst>
          </p:cNvPr>
          <p:cNvSpPr txBox="1"/>
          <p:nvPr/>
        </p:nvSpPr>
        <p:spPr>
          <a:xfrm>
            <a:off x="6299628" y="634484"/>
            <a:ext cx="41576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sng" strike="noStrike" kern="1200" cap="none" spc="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第二天：</a:t>
            </a:r>
            <a:r>
              <a:rPr kumimoji="0" lang="en-US" altLang="zh-CN" sz="3200" b="0" i="0" u="sng" strike="noStrike" kern="1200" cap="none" spc="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</a:t>
            </a:r>
            <a:r>
              <a:rPr kumimoji="0" lang="zh-CN" altLang="en-US" sz="3200" b="0" i="0" u="sng" strike="noStrike" kern="1200" cap="none" spc="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早</a:t>
            </a:r>
            <a:r>
              <a:rPr lang="zh-CN" altLang="en-US" sz="3200" u="sng" dirty="0">
                <a:ln w="19050">
                  <a:noFill/>
                </a:ln>
                <a:solidFill>
                  <a:srgbClr val="FFFFF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上</a:t>
            </a:r>
            <a:endParaRPr kumimoji="0" lang="en-GB" sz="3200" b="0" i="0" u="sng" strike="noStrike" kern="1200" cap="none" spc="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92606-CB7C-CF36-23D5-8F6EFB60CCC1}"/>
              </a:ext>
            </a:extLst>
          </p:cNvPr>
          <p:cNvSpPr txBox="1"/>
          <p:nvPr/>
        </p:nvSpPr>
        <p:spPr>
          <a:xfrm>
            <a:off x="6299628" y="1322334"/>
            <a:ext cx="589237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西雅图的中国城</a:t>
            </a:r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我觉得太小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很多饭馆没打开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西雅图的中国城有两个地方我很喜欢。。。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679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FDE0010-3701-D490-3E65-C0713B29D3A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16011197"/>
                  </p:ext>
                </p:extLst>
              </p:nvPr>
            </p:nvGraphicFramePr>
            <p:xfrm>
              <a:off x="-11184961" y="-2897791"/>
              <a:ext cx="23376961" cy="141743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376961" cy="14174351"/>
                    </a:xfrm>
                    <a:prstGeom prst="rect">
                      <a:avLst/>
                    </a:prstGeom>
                  </am3d:spPr>
                  <am3d:camera>
                    <am3d:pos x="-1482011" y="-1811050" z="67055744"/>
                    <am3d:up dx="0" dy="36000000" dz="0"/>
                    <am3d:lookAt x="-1482011" y="-1811050" z="0"/>
                    <am3d:perspective fov="169472"/>
                  </am3d:camera>
                  <am3d:trans>
                    <am3d:meterPerModelUnit n="16" d="1000000"/>
                    <am3d:preTrans dx="781126" dy="-282806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6025" ay="108008" az="-1126"/>
                    <am3d:postTrans dx="-781126" dy="-410384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FDE0010-3701-D490-3E65-C0713B29D3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184961" y="-2897791"/>
                <a:ext cx="23376961" cy="14174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C22809B-7647-4B11-0C94-CD177A494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2751897"/>
                  </p:ext>
                </p:extLst>
              </p:nvPr>
            </p:nvGraphicFramePr>
            <p:xfrm>
              <a:off x="8356208" y="-2746397"/>
              <a:ext cx="1159448" cy="26610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59448" cy="2661029"/>
                    </a:xfrm>
                    <a:prstGeom prst="rect">
                      <a:avLst/>
                    </a:prstGeom>
                  </am3d:spPr>
                  <am3d:camera>
                    <am3d:pos x="0" y="0" z="5721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13347" d="1000000"/>
                    <am3d:preTrans dx="-1787" dy="-17157479" dz="-81425"/>
                    <am3d:scale>
                      <am3d:sx n="1000000" d="1000000"/>
                      <am3d:sy n="1000000" d="1000000"/>
                      <am3d:sz n="1000000" d="1000000"/>
                    </am3d:scale>
                    <am3d:rot ax="-191544" ay="-2543297" az="1292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889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C22809B-7647-4B11-0C94-CD177A494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56208" y="-2746397"/>
                <a:ext cx="1159448" cy="2661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513476EB-F9FC-0F75-1C76-660DF2B707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1583118"/>
                  </p:ext>
                </p:extLst>
              </p:nvPr>
            </p:nvGraphicFramePr>
            <p:xfrm rot="3756310">
              <a:off x="8456920" y="-1409766"/>
              <a:ext cx="1276887" cy="1164634"/>
            </p:xfrm>
            <a:graphic>
              <a:graphicData uri="http://schemas.microsoft.com/office/drawing/2017/model3d">
                <am3d:model3d r:embed="rId6">
                  <am3d:spPr>
                    <a:xfrm rot="3756310">
                      <a:off x="0" y="0"/>
                      <a:ext cx="1276887" cy="1164634"/>
                    </a:xfrm>
                    <a:prstGeom prst="rect">
                      <a:avLst/>
                    </a:prstGeom>
                  </am3d:spPr>
                  <am3d:camera>
                    <am3d:pos x="0" y="0" z="675922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90" d="1000000"/>
                    <am3d:preTrans dx="-2015" dy="-54" dz="-4981884"/>
                    <am3d:scale>
                      <am3d:sx n="1000000" d="1000000"/>
                      <am3d:sy n="1000000" d="1000000"/>
                      <am3d:sz n="1000000" d="1000000"/>
                    </am3d:scale>
                    <am3d:rot ax="-6118624" ay="269329" az="121503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13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513476EB-F9FC-0F75-1C76-660DF2B70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756310">
                <a:off x="8456920" y="-1409766"/>
                <a:ext cx="1276887" cy="116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aguette">
                <a:extLst>
                  <a:ext uri="{FF2B5EF4-FFF2-40B4-BE49-F238E27FC236}">
                    <a16:creationId xmlns:a16="http://schemas.microsoft.com/office/drawing/2014/main" id="{1E2667E5-9817-101B-D9A6-CE60F119F4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4575438"/>
                  </p:ext>
                </p:extLst>
              </p:nvPr>
            </p:nvGraphicFramePr>
            <p:xfrm>
              <a:off x="6680201" y="-2805024"/>
              <a:ext cx="1971192" cy="265682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71192" cy="2656823"/>
                    </a:xfrm>
                    <a:prstGeom prst="rect">
                      <a:avLst/>
                    </a:prstGeom>
                  </am3d:spPr>
                  <am3d:camera>
                    <am3d:pos x="0" y="0" z="501372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18081" d="1000000"/>
                    <am3d:preTrans dx="0" dy="-3524929" dz="16234"/>
                    <am3d:scale>
                      <am3d:sx n="1000000" d="1000000"/>
                      <am3d:sy n="1000000" d="1000000"/>
                      <am3d:sz n="1000000" d="1000000"/>
                    </am3d:scale>
                    <am3d:rot ax="1882161" ay="895276" az="53529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6662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aguette">
                <a:extLst>
                  <a:ext uri="{FF2B5EF4-FFF2-40B4-BE49-F238E27FC236}">
                    <a16:creationId xmlns:a16="http://schemas.microsoft.com/office/drawing/2014/main" id="{1E2667E5-9817-101B-D9A6-CE60F119F4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80201" y="-2805024"/>
                <a:ext cx="1971192" cy="26568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69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48506" y="3506608"/>
              <a:ext cx="3421301" cy="31290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21301" cy="3129091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1648" ay="-3416" az="-69191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68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48506" y="3506608"/>
                <a:ext cx="3421301" cy="31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48505" y="2583865"/>
              <a:ext cx="1429419" cy="19988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29419" cy="1998839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-5063470" ay="-3009703" az="49626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48505" y="2583865"/>
                <a:ext cx="1429419" cy="1998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27259" y="4299744"/>
              <a:ext cx="2304545" cy="10475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04545" cy="1047520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583072" ay="-311119" az="-1540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949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7259" y="4299744"/>
                <a:ext cx="2304545" cy="10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370669">
              <a:off x="12528249" y="15481"/>
              <a:ext cx="1427714" cy="1694220"/>
            </p:xfrm>
            <a:graphic>
              <a:graphicData uri="http://schemas.microsoft.com/office/drawing/2017/model3d">
                <am3d:model3d r:embed="rId7">
                  <am3d:spPr>
                    <a:xfrm rot="2370669">
                      <a:off x="0" y="0"/>
                      <a:ext cx="1427714" cy="1694220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721997" ay="673809" az="-81441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303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370669">
                <a:off x="12528249" y="15481"/>
                <a:ext cx="1427714" cy="1694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C22809B-7647-4B11-0C94-CD177A494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5189575"/>
                  </p:ext>
                </p:extLst>
              </p:nvPr>
            </p:nvGraphicFramePr>
            <p:xfrm rot="561232">
              <a:off x="9666572" y="3599958"/>
              <a:ext cx="1371552" cy="2724053"/>
            </p:xfrm>
            <a:graphic>
              <a:graphicData uri="http://schemas.microsoft.com/office/drawing/2017/model3d">
                <am3d:model3d r:embed="rId9">
                  <am3d:spPr>
                    <a:xfrm rot="561232">
                      <a:off x="0" y="0"/>
                      <a:ext cx="1371552" cy="2724053"/>
                    </a:xfrm>
                    <a:prstGeom prst="rect">
                      <a:avLst/>
                    </a:prstGeom>
                  </am3d:spPr>
                  <am3d:camera>
                    <am3d:pos x="0" y="0" z="5721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13347" d="1000000"/>
                    <am3d:preTrans dx="-1787" dy="-17157479" dz="-81425"/>
                    <am3d:scale>
                      <am3d:sx n="1000000" d="1000000"/>
                      <am3d:sy n="1000000" d="1000000"/>
                      <am3d:sz n="1000000" d="1000000"/>
                    </am3d:scale>
                    <am3d:rot ax="9585174" ay="-2224051" az="-1004791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257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C22809B-7647-4B11-0C94-CD177A494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61232">
                <a:off x="9666572" y="3599958"/>
                <a:ext cx="1371552" cy="2724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513476EB-F9FC-0F75-1C76-660DF2B707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2625707"/>
                  </p:ext>
                </p:extLst>
              </p:nvPr>
            </p:nvGraphicFramePr>
            <p:xfrm>
              <a:off x="8416519" y="2001548"/>
              <a:ext cx="1276887" cy="116463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276887" cy="1164634"/>
                    </a:xfrm>
                    <a:prstGeom prst="rect">
                      <a:avLst/>
                    </a:prstGeom>
                  </am3d:spPr>
                  <am3d:camera>
                    <am3d:pos x="0" y="0" z="675922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90" d="1000000"/>
                    <am3d:preTrans dx="-2015" dy="-54" dz="-4981884"/>
                    <am3d:scale>
                      <am3d:sx n="1000000" d="1000000"/>
                      <am3d:sy n="1000000" d="1000000"/>
                      <am3d:sz n="1000000" d="1000000"/>
                    </am3d:scale>
                    <am3d:rot ax="-6118624" ay="269329" az="121503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613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513476EB-F9FC-0F75-1C76-660DF2B70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6519" y="2001548"/>
                <a:ext cx="1276887" cy="116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aguette">
                <a:extLst>
                  <a:ext uri="{FF2B5EF4-FFF2-40B4-BE49-F238E27FC236}">
                    <a16:creationId xmlns:a16="http://schemas.microsoft.com/office/drawing/2014/main" id="{1E2667E5-9817-101B-D9A6-CE60F119F4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0519196"/>
                  </p:ext>
                </p:extLst>
              </p:nvPr>
            </p:nvGraphicFramePr>
            <p:xfrm>
              <a:off x="7839505" y="-1157320"/>
              <a:ext cx="2485416" cy="2923458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2485416" cy="2923458"/>
                    </a:xfrm>
                    <a:prstGeom prst="rect">
                      <a:avLst/>
                    </a:prstGeom>
                  </am3d:spPr>
                  <am3d:camera>
                    <am3d:pos x="0" y="0" z="501372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18081" d="1000000"/>
                    <am3d:preTrans dx="0" dy="-3524929" dz="16234"/>
                    <am3d:scale>
                      <am3d:sx n="1000000" d="1000000"/>
                      <am3d:sy n="1000000" d="1000000"/>
                      <am3d:sz n="1000000" d="1000000"/>
                    </am3d:scale>
                    <am3d:rot ax="4201920" ay="870344" az="207487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666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aguette">
                <a:extLst>
                  <a:ext uri="{FF2B5EF4-FFF2-40B4-BE49-F238E27FC236}">
                    <a16:creationId xmlns:a16="http://schemas.microsoft.com/office/drawing/2014/main" id="{1E2667E5-9817-101B-D9A6-CE60F119F4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39505" y="-1157320"/>
                <a:ext cx="2485416" cy="292345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1F95654-0136-E702-82BF-E1BE60AAF5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60224">
            <a:off x="6240071" y="-5081716"/>
            <a:ext cx="4485154" cy="2990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B5B26-DD0B-0B41-B73C-DBF2E468F6E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8459" y="-2657917"/>
            <a:ext cx="4416119" cy="24840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CA67F-60A1-BCA3-891A-D5DA93E4484E}"/>
              </a:ext>
            </a:extLst>
          </p:cNvPr>
          <p:cNvSpPr txBox="1"/>
          <p:nvPr/>
        </p:nvSpPr>
        <p:spPr>
          <a:xfrm>
            <a:off x="-126877" y="700666"/>
            <a:ext cx="41576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 第二天：</a:t>
            </a:r>
            <a:r>
              <a:rPr kumimoji="0" lang="en-US" altLang="zh-CN" sz="32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</a:t>
            </a:r>
            <a:r>
              <a:rPr kumimoji="0" lang="zh-CN" altLang="en-US" sz="32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早</a:t>
            </a:r>
            <a:r>
              <a:rPr lang="zh-CN" altLang="en-US" sz="3200" u="sng" spc="300" dirty="0">
                <a:ln w="19050">
                  <a:noFill/>
                </a:ln>
                <a:solidFill>
                  <a:srgbClr val="FFFFF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上</a:t>
            </a:r>
            <a:endParaRPr kumimoji="0" lang="en-GB" sz="3200" b="0" i="0" u="sng" strike="noStrike" kern="1200" cap="none" spc="30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93301-5E84-15E2-EC64-B8601C422013}"/>
              </a:ext>
            </a:extLst>
          </p:cNvPr>
          <p:cNvSpPr txBox="1"/>
          <p:nvPr/>
        </p:nvSpPr>
        <p:spPr>
          <a:xfrm>
            <a:off x="227320" y="1402948"/>
            <a:ext cx="589237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Uwajimaya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买东西，吃饭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饭馆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书店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超级市场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dirty="0" err="1">
                <a:solidFill>
                  <a:schemeClr val="bg1"/>
                </a:solidFill>
                <a:ea typeface="Hiragino Kaku Gothic StdN W8" panose="020B0800000000000000"/>
              </a:rPr>
              <a:t>chāojí</a:t>
            </a:r>
            <a:r>
              <a:rPr lang="en-US" altLang="zh-CN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Hiragino Kaku Gothic StdN W8" panose="020B0800000000000000"/>
              </a:rPr>
              <a:t>shìchǎng</a:t>
            </a:r>
            <a:r>
              <a:rPr lang="en-US" altLang="zh-CN" dirty="0">
                <a:solidFill>
                  <a:schemeClr val="bg1"/>
                </a:solidFill>
                <a:ea typeface="Hiragino Kaku Gothic StdN W8" panose="020B0800000000000000"/>
              </a:rPr>
              <a:t> - Supermarket</a:t>
            </a:r>
          </a:p>
          <a:p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Tous les Jours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韩国面包店</a:t>
            </a:r>
          </a:p>
          <a:p>
            <a:r>
              <a:rPr lang="en-US" altLang="zh-CN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dirty="0" err="1">
                <a:solidFill>
                  <a:schemeClr val="bg1"/>
                </a:solidFill>
                <a:ea typeface="Hiragino Kaku Gothic StdN W8" panose="020B0800000000000000"/>
              </a:rPr>
              <a:t>miànbāo</a:t>
            </a:r>
            <a:r>
              <a:rPr lang="en-US" altLang="zh-CN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a typeface="Hiragino Kaku Gothic StdN W8" panose="020B0800000000000000"/>
              </a:rPr>
              <a:t>diàn</a:t>
            </a:r>
            <a:r>
              <a:rPr lang="en-US" altLang="zh-CN" dirty="0">
                <a:solidFill>
                  <a:schemeClr val="bg1"/>
                </a:solidFill>
                <a:ea typeface="Hiragino Kaku Gothic StdN W8" panose="020B0800000000000000"/>
              </a:rPr>
              <a:t> - Bakery</a:t>
            </a:r>
          </a:p>
          <a:p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我常常在这个两个地方想买奶茶</a:t>
            </a:r>
            <a:r>
              <a:rPr lang="en-US" altLang="zh-CN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, </a:t>
            </a:r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饭团</a:t>
            </a:r>
            <a:r>
              <a:rPr lang="en-US" altLang="zh-CN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, </a:t>
            </a:r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和面包</a:t>
            </a: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。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1600" dirty="0" err="1">
                <a:solidFill>
                  <a:schemeClr val="bg1"/>
                </a:solidFill>
                <a:ea typeface="Hiragino Kaku Gothic StdN W8" panose="020B0800000000000000"/>
              </a:rPr>
              <a:t>fàntuán</a:t>
            </a:r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 – rice ball</a:t>
            </a:r>
          </a:p>
          <a:p>
            <a:endParaRPr lang="en-US" altLang="zh-CN" sz="1600" dirty="0">
              <a:solidFill>
                <a:schemeClr val="bg1"/>
              </a:solidFill>
              <a:ea typeface="Hiragino Kaku Gothic StdN W8" panose="020B0800000000000000"/>
            </a:endParaRPr>
          </a:p>
          <a:p>
            <a:r>
              <a:rPr lang="zh-CN" altLang="en-US" sz="2200" b="1" dirty="0">
                <a:solidFill>
                  <a:schemeClr val="bg1"/>
                </a:solidFill>
                <a:ea typeface="Hiragino Kaku Gothic StdN W8" panose="020B0800000000000000"/>
              </a:rPr>
              <a:t>我也在</a:t>
            </a:r>
            <a:r>
              <a:rPr lang="en-US" altLang="zh-CN" sz="2200" b="1" dirty="0">
                <a:solidFill>
                  <a:schemeClr val="bg1"/>
                </a:solidFill>
                <a:ea typeface="Hiragino Kaku Gothic StdN W8" panose="020B0800000000000000"/>
              </a:rPr>
              <a:t>Uwajimaya</a:t>
            </a:r>
            <a:r>
              <a:rPr lang="zh-CN" altLang="en-US" sz="2200" b="1" dirty="0">
                <a:solidFill>
                  <a:schemeClr val="bg1"/>
                </a:solidFill>
                <a:ea typeface="Hiragino Kaku Gothic StdN W8" panose="020B0800000000000000"/>
              </a:rPr>
              <a:t>的书店买漫画。</a:t>
            </a:r>
            <a:endParaRPr lang="en-US" altLang="zh-CN" sz="2200" b="1" dirty="0">
              <a:solidFill>
                <a:schemeClr val="bg1"/>
              </a:solidFill>
              <a:ea typeface="Hiragino Kaku Gothic StdN W8" panose="020B0800000000000000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1600" b="1" dirty="0" err="1">
                <a:solidFill>
                  <a:schemeClr val="bg1"/>
                </a:solidFill>
                <a:ea typeface="Hiragino Kaku Gothic StdN W8" panose="020B0800000000000000"/>
              </a:rPr>
              <a:t>mànhuà</a:t>
            </a:r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 - comics</a:t>
            </a:r>
          </a:p>
          <a:p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  <a:ea typeface="Hiragino Kaku Gothic StdN W8" panose="020B0800000000000000"/>
              </a:rPr>
              <a:t>国际区 </a:t>
            </a:r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- </a:t>
            </a:r>
            <a:r>
              <a:rPr lang="en-US" altLang="zh-CN" sz="1600" b="1" dirty="0" err="1">
                <a:solidFill>
                  <a:schemeClr val="bg1"/>
                </a:solidFill>
                <a:ea typeface="Hiragino Kaku Gothic StdN W8" panose="020B0800000000000000"/>
              </a:rPr>
              <a:t>Guójì</a:t>
            </a:r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ea typeface="Hiragino Kaku Gothic StdN W8" panose="020B0800000000000000"/>
              </a:rPr>
              <a:t>qū</a:t>
            </a:r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 – international district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978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C22809B-7647-4B11-0C94-CD177A4947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1865635"/>
                  </p:ext>
                </p:extLst>
              </p:nvPr>
            </p:nvGraphicFramePr>
            <p:xfrm rot="561232">
              <a:off x="9469192" y="9025258"/>
              <a:ext cx="1371552" cy="2724053"/>
            </p:xfrm>
            <a:graphic>
              <a:graphicData uri="http://schemas.microsoft.com/office/drawing/2017/model3d">
                <am3d:model3d r:embed="rId3">
                  <am3d:spPr>
                    <a:xfrm rot="561232">
                      <a:off x="0" y="0"/>
                      <a:ext cx="1371552" cy="2724053"/>
                    </a:xfrm>
                    <a:prstGeom prst="rect">
                      <a:avLst/>
                    </a:prstGeom>
                  </am3d:spPr>
                  <am3d:camera>
                    <am3d:pos x="0" y="0" z="572109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13347" d="1000000"/>
                    <am3d:preTrans dx="-1787" dy="-17157479" dz="-81425"/>
                    <am3d:scale>
                      <am3d:sx n="1000000" d="1000000"/>
                      <am3d:sy n="1000000" d="1000000"/>
                      <am3d:sz n="1000000" d="1000000"/>
                    </am3d:scale>
                    <am3d:rot ax="9585174" ay="-2224051" az="-100479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57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C22809B-7647-4B11-0C94-CD177A4947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61232">
                <a:off x="9469192" y="9025258"/>
                <a:ext cx="1371552" cy="2724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513476EB-F9FC-0F75-1C76-660DF2B707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8211480"/>
                  </p:ext>
                </p:extLst>
              </p:nvPr>
            </p:nvGraphicFramePr>
            <p:xfrm>
              <a:off x="8484092" y="8549156"/>
              <a:ext cx="1276887" cy="116463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76887" cy="1164634"/>
                    </a:xfrm>
                    <a:prstGeom prst="rect">
                      <a:avLst/>
                    </a:prstGeom>
                  </am3d:spPr>
                  <am3d:camera>
                    <am3d:pos x="0" y="0" z="675922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790" d="1000000"/>
                    <am3d:preTrans dx="-2015" dy="-54" dz="-4981884"/>
                    <am3d:scale>
                      <am3d:sx n="1000000" d="1000000"/>
                      <am3d:sy n="1000000" d="1000000"/>
                      <am3d:sz n="1000000" d="1000000"/>
                    </am3d:scale>
                    <am3d:rot ax="-6118624" ay="269329" az="121503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136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513476EB-F9FC-0F75-1C76-660DF2B70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4092" y="8549156"/>
                <a:ext cx="1276887" cy="116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aguette">
                <a:extLst>
                  <a:ext uri="{FF2B5EF4-FFF2-40B4-BE49-F238E27FC236}">
                    <a16:creationId xmlns:a16="http://schemas.microsoft.com/office/drawing/2014/main" id="{1E2667E5-9817-101B-D9A6-CE60F119F4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2482283"/>
                  </p:ext>
                </p:extLst>
              </p:nvPr>
            </p:nvGraphicFramePr>
            <p:xfrm>
              <a:off x="8058416" y="6552009"/>
              <a:ext cx="2485416" cy="29234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485416" cy="2923458"/>
                    </a:xfrm>
                    <a:prstGeom prst="rect">
                      <a:avLst/>
                    </a:prstGeom>
                  </am3d:spPr>
                  <am3d:camera>
                    <am3d:pos x="0" y="0" z="501372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18081" d="1000000"/>
                    <am3d:preTrans dx="0" dy="-3524929" dz="16234"/>
                    <am3d:scale>
                      <am3d:sx n="1000000" d="1000000"/>
                      <am3d:sy n="1000000" d="1000000"/>
                      <am3d:sz n="1000000" d="1000000"/>
                    </am3d:scale>
                    <am3d:rot ax="4201920" ay="870344" az="207487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666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aguette">
                <a:extLst>
                  <a:ext uri="{FF2B5EF4-FFF2-40B4-BE49-F238E27FC236}">
                    <a16:creationId xmlns:a16="http://schemas.microsoft.com/office/drawing/2014/main" id="{1E2667E5-9817-101B-D9A6-CE60F119F4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58416" y="6552009"/>
                <a:ext cx="2485416" cy="2923458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7BB5B26-DD0B-0B41-B73C-DBF2E468F6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3065" y="3827748"/>
            <a:ext cx="4416119" cy="24840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95654-0136-E702-82BF-E1BE60AAF5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60224">
            <a:off x="6879958" y="611288"/>
            <a:ext cx="4485154" cy="2990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A8C5E3-8069-7B71-3A72-036A494B37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457" y="8112451"/>
            <a:ext cx="4485154" cy="27260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55D80F-03CB-186E-9386-FD80F545B7D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60224">
            <a:off x="1093419" y="11211210"/>
            <a:ext cx="3971229" cy="2990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44777-20C4-55AF-15B9-B33EE762143E}"/>
              </a:ext>
            </a:extLst>
          </p:cNvPr>
          <p:cNvSpPr txBox="1"/>
          <p:nvPr/>
        </p:nvSpPr>
        <p:spPr>
          <a:xfrm>
            <a:off x="-126877" y="700666"/>
            <a:ext cx="41576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 第二天：</a:t>
            </a:r>
            <a:r>
              <a:rPr kumimoji="0" lang="en-US" altLang="zh-CN" sz="32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</a:t>
            </a:r>
            <a:r>
              <a:rPr lang="zh-CN" altLang="en-US" sz="3200" u="sng" spc="300" dirty="0">
                <a:ln w="19050">
                  <a:noFill/>
                </a:ln>
                <a:solidFill>
                  <a:srgbClr val="FFFFF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中午</a:t>
            </a:r>
            <a:endParaRPr kumimoji="0" lang="en-GB" sz="3200" b="0" i="0" u="sng" strike="noStrike" kern="1200" cap="none" spc="30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0BD45-DDB4-EFD3-D472-2A0035205B2A}"/>
              </a:ext>
            </a:extLst>
          </p:cNvPr>
          <p:cNvSpPr txBox="1"/>
          <p:nvPr/>
        </p:nvSpPr>
        <p:spPr>
          <a:xfrm>
            <a:off x="203628" y="1503309"/>
            <a:ext cx="589237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Gasworks</a:t>
            </a:r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公园</a:t>
            </a:r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你可以坐在丘山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sz="2200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2200" dirty="0" err="1">
                <a:solidFill>
                  <a:schemeClr val="bg1"/>
                </a:solidFill>
                <a:ea typeface="Hiragino Kaku Gothic StdN W8" panose="020B0800000000000000"/>
              </a:rPr>
              <a:t>qiū</a:t>
            </a:r>
            <a:r>
              <a:rPr lang="en-US" altLang="zh-CN" sz="2200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sz="2200" dirty="0" err="1">
                <a:solidFill>
                  <a:schemeClr val="bg1"/>
                </a:solidFill>
                <a:ea typeface="Hiragino Kaku Gothic StdN W8" panose="020B0800000000000000"/>
              </a:rPr>
              <a:t>shān</a:t>
            </a:r>
            <a:r>
              <a:rPr lang="en-US" altLang="zh-CN" sz="2200" dirty="0">
                <a:solidFill>
                  <a:schemeClr val="bg1"/>
                </a:solidFill>
                <a:ea typeface="Hiragino Kaku Gothic StdN W8" panose="020B0800000000000000"/>
              </a:rPr>
              <a:t> – hill</a:t>
            </a:r>
          </a:p>
          <a:p>
            <a:endParaRPr lang="en-US" altLang="zh-CN" sz="2200" dirty="0">
              <a:solidFill>
                <a:schemeClr val="bg1"/>
              </a:solidFill>
              <a:ea typeface="Hiragino Kaku Gothic StdN W8" panose="020B08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看西雅图天际线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sz="2200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2200" dirty="0" err="1">
                <a:solidFill>
                  <a:schemeClr val="bg1"/>
                </a:solidFill>
                <a:ea typeface="Hiragino Kaku Gothic StdN W8" panose="020B0800000000000000"/>
              </a:rPr>
              <a:t>tiānjì</a:t>
            </a:r>
            <a:r>
              <a:rPr lang="en-US" altLang="zh-CN" sz="2200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sz="2200" dirty="0" err="1">
                <a:solidFill>
                  <a:schemeClr val="bg1"/>
                </a:solidFill>
                <a:ea typeface="Hiragino Kaku Gothic StdN W8" panose="020B0800000000000000"/>
              </a:rPr>
              <a:t>xiàn</a:t>
            </a:r>
            <a:r>
              <a:rPr lang="en-US" altLang="zh-CN" sz="2200" dirty="0">
                <a:solidFill>
                  <a:schemeClr val="bg1"/>
                </a:solidFill>
                <a:ea typeface="Hiragino Kaku Gothic StdN W8" panose="020B0800000000000000"/>
              </a:rPr>
              <a:t> - skyline</a:t>
            </a:r>
          </a:p>
          <a:p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中午在</a:t>
            </a:r>
            <a:r>
              <a:rPr lang="en-US" altLang="zh-CN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Gasworks</a:t>
            </a:r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公园很风景优美！</a:t>
            </a:r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sz="2200" b="1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2200" b="1" dirty="0" err="1">
                <a:solidFill>
                  <a:schemeClr val="bg1"/>
                </a:solidFill>
                <a:ea typeface="Hiragino Kaku Gothic StdN W8" panose="020B0800000000000000"/>
              </a:rPr>
              <a:t>fēngjǐng</a:t>
            </a:r>
            <a:r>
              <a:rPr lang="en-US" altLang="zh-CN" sz="2200" b="1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ea typeface="Hiragino Kaku Gothic StdN W8" panose="020B0800000000000000"/>
              </a:rPr>
              <a:t>yōuměi</a:t>
            </a:r>
            <a:r>
              <a:rPr lang="en-US" altLang="zh-CN" sz="2200" b="1" dirty="0">
                <a:solidFill>
                  <a:schemeClr val="bg1"/>
                </a:solidFill>
                <a:ea typeface="Hiragino Kaku Gothic StdN W8" panose="020B0800000000000000"/>
              </a:rPr>
              <a:t> - scenic</a:t>
            </a:r>
          </a:p>
          <a:p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94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BB5B26-DD0B-0B41-B73C-DBF2E468F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1339" y="13158760"/>
            <a:ext cx="4416119" cy="24840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95654-0136-E702-82BF-E1BE60AAF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60224">
            <a:off x="7336820" y="7903474"/>
            <a:ext cx="4485154" cy="2990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A8C5E3-8069-7B71-3A72-036A494B37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46936">
            <a:off x="420175" y="541724"/>
            <a:ext cx="4485154" cy="27260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55D80F-03CB-186E-9386-FD80F545B7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6134" r="12689" b="7558"/>
          <a:stretch/>
        </p:blipFill>
        <p:spPr>
          <a:xfrm rot="187320">
            <a:off x="677137" y="3381496"/>
            <a:ext cx="3971229" cy="2990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69D82CAD-2ED2-F512-4998-76B4E3DBA0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2200118"/>
                  </p:ext>
                </p:extLst>
              </p:nvPr>
            </p:nvGraphicFramePr>
            <p:xfrm rot="8935908">
              <a:off x="409747" y="7049135"/>
              <a:ext cx="1645909" cy="2045495"/>
            </p:xfrm>
            <a:graphic>
              <a:graphicData uri="http://schemas.microsoft.com/office/drawing/2017/model3d">
                <am3d:model3d r:embed="rId7">
                  <am3d:spPr>
                    <a:xfrm rot="8935908">
                      <a:off x="0" y="0"/>
                      <a:ext cx="1645909" cy="2045495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5038635" ay="2013546" az="-604833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711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69D82CAD-2ED2-F512-4998-76B4E3DBA0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8935908">
                <a:off x="409747" y="7049135"/>
                <a:ext cx="1645909" cy="2045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DB6CC739-536C-0F59-FEFE-88F488856A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9991508"/>
                  </p:ext>
                </p:extLst>
              </p:nvPr>
            </p:nvGraphicFramePr>
            <p:xfrm rot="20098697">
              <a:off x="1114236" y="8468363"/>
              <a:ext cx="2110644" cy="1062958"/>
            </p:xfrm>
            <a:graphic>
              <a:graphicData uri="http://schemas.microsoft.com/office/drawing/2017/model3d">
                <am3d:model3d r:embed="rId9">
                  <am3d:spPr>
                    <a:xfrm rot="20098697">
                      <a:off x="0" y="0"/>
                      <a:ext cx="2110644" cy="1062958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-8991515" ay="162458" az="9425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3726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DB6CC739-536C-0F59-FEFE-88F488856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0098697">
                <a:off x="1114236" y="8468363"/>
                <a:ext cx="2110644" cy="1062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2D7EEAE-34AF-016B-D42A-52BB165E46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7216576"/>
                  </p:ext>
                </p:extLst>
              </p:nvPr>
            </p:nvGraphicFramePr>
            <p:xfrm rot="1986289">
              <a:off x="10026504" y="-1549944"/>
              <a:ext cx="1616780" cy="2117754"/>
            </p:xfrm>
            <a:graphic>
              <a:graphicData uri="http://schemas.microsoft.com/office/drawing/2017/model3d">
                <am3d:model3d r:embed="rId7">
                  <am3d:spPr>
                    <a:xfrm rot="1986289">
                      <a:off x="0" y="0"/>
                      <a:ext cx="1616780" cy="2117754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722732" ay="-1724228" az="-404724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4669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2D7EEAE-34AF-016B-D42A-52BB165E4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986289">
                <a:off x="10026504" y="-1549944"/>
                <a:ext cx="1616780" cy="2117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9FE85DD0-740F-CD69-B875-86E234DC7E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4425018"/>
                  </p:ext>
                </p:extLst>
              </p:nvPr>
            </p:nvGraphicFramePr>
            <p:xfrm>
              <a:off x="9726595" y="6771152"/>
              <a:ext cx="2465405" cy="184270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465405" cy="1842700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3866182" ay="1713120" az="-810143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986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9FE85DD0-740F-CD69-B875-86E234DC7E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26595" y="6771152"/>
                <a:ext cx="2465405" cy="1842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ED46AA95-7751-2695-5D37-C0146C1B3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2523339"/>
                  </p:ext>
                </p:extLst>
              </p:nvPr>
            </p:nvGraphicFramePr>
            <p:xfrm rot="13852826">
              <a:off x="2061778" y="-1960383"/>
              <a:ext cx="807251" cy="1339572"/>
            </p:xfrm>
            <a:graphic>
              <a:graphicData uri="http://schemas.microsoft.com/office/drawing/2017/model3d">
                <am3d:model3d r:embed="rId9">
                  <am3d:spPr>
                    <a:xfrm rot="13852826">
                      <a:off x="0" y="0"/>
                      <a:ext cx="807251" cy="1339572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-5181923" ay="-604804" az="4203138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4530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ED46AA95-7751-2695-5D37-C0146C1B3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3852826">
                <a:off x="2061778" y="-1960383"/>
                <a:ext cx="807251" cy="1339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A13F47AC-AFBB-70C8-DD3F-7C8486E085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797877"/>
                  </p:ext>
                </p:extLst>
              </p:nvPr>
            </p:nvGraphicFramePr>
            <p:xfrm rot="8935908">
              <a:off x="-131622" y="-2161120"/>
              <a:ext cx="1855216" cy="1741048"/>
            </p:xfrm>
            <a:graphic>
              <a:graphicData uri="http://schemas.microsoft.com/office/drawing/2017/model3d">
                <am3d:model3d r:embed="rId7">
                  <am3d:spPr>
                    <a:xfrm rot="8935908">
                      <a:off x="0" y="0"/>
                      <a:ext cx="1855216" cy="1741048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5617521" ay="240928" az="-2871837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711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A13F47AC-AFBB-70C8-DD3F-7C8486E08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8935908">
                <a:off x="-131622" y="-2161120"/>
                <a:ext cx="1855216" cy="1741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A36E4514-A573-596E-C547-76EC375AE9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4873055"/>
                  </p:ext>
                </p:extLst>
              </p:nvPr>
            </p:nvGraphicFramePr>
            <p:xfrm rot="7684265">
              <a:off x="8822564" y="-1864089"/>
              <a:ext cx="1513665" cy="961510"/>
            </p:xfrm>
            <a:graphic>
              <a:graphicData uri="http://schemas.microsoft.com/office/drawing/2017/model3d">
                <am3d:model3d r:embed="rId9">
                  <am3d:spPr>
                    <a:xfrm rot="7684265">
                      <a:off x="0" y="0"/>
                      <a:ext cx="1513665" cy="961510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3783849" ay="-2325547" az="-3056182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4466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A36E4514-A573-596E-C547-76EC375AE9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7684265">
                <a:off x="8822564" y="-1864089"/>
                <a:ext cx="1513665" cy="96151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951A0CC-0C03-8A06-26CA-7057FCB190DA}"/>
              </a:ext>
            </a:extLst>
          </p:cNvPr>
          <p:cNvSpPr txBox="1"/>
          <p:nvPr/>
        </p:nvSpPr>
        <p:spPr>
          <a:xfrm>
            <a:off x="6898534" y="469586"/>
            <a:ext cx="41576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第二天：</a:t>
            </a:r>
            <a:r>
              <a:rPr kumimoji="0" lang="en-US" altLang="zh-CN" sz="32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</a:t>
            </a:r>
            <a:r>
              <a:rPr kumimoji="0" lang="zh-CN" altLang="en-US" sz="32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晚上</a:t>
            </a:r>
            <a:endParaRPr kumimoji="0" lang="en-GB" sz="3200" b="0" i="0" u="sng" strike="noStrike" kern="1200" cap="none" spc="30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1E1C0-2984-6C89-9164-CCAA2CA9ECBF}"/>
              </a:ext>
            </a:extLst>
          </p:cNvPr>
          <p:cNvSpPr txBox="1"/>
          <p:nvPr/>
        </p:nvSpPr>
        <p:spPr>
          <a:xfrm>
            <a:off x="6987886" y="1293466"/>
            <a:ext cx="58923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西雅图摩天轮</a:t>
            </a:r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sz="2200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2200" dirty="0" err="1">
                <a:solidFill>
                  <a:schemeClr val="bg1"/>
                </a:solidFill>
                <a:ea typeface="Hiragino Kaku Gothic StdN W8" panose="020B0800000000000000"/>
              </a:rPr>
              <a:t>mótiān</a:t>
            </a:r>
            <a:r>
              <a:rPr lang="en-US" altLang="zh-CN" sz="2200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sz="2200" dirty="0" err="1">
                <a:solidFill>
                  <a:schemeClr val="bg1"/>
                </a:solidFill>
                <a:ea typeface="Hiragino Kaku Gothic StdN W8" panose="020B0800000000000000"/>
              </a:rPr>
              <a:t>lún</a:t>
            </a:r>
            <a:r>
              <a:rPr lang="en-US" altLang="zh-CN" sz="2200" dirty="0">
                <a:solidFill>
                  <a:schemeClr val="bg1"/>
                </a:solidFill>
                <a:ea typeface="Hiragino Kaku Gothic StdN W8" panose="020B0800000000000000"/>
              </a:rPr>
              <a:t> – Ferris Wheel</a:t>
            </a:r>
          </a:p>
          <a:p>
            <a:endParaRPr lang="en-US" altLang="zh-CN" sz="1600" dirty="0">
              <a:solidFill>
                <a:schemeClr val="bg1"/>
              </a:solidFill>
              <a:ea typeface="Hiragino Kaku Gothic StdN W8" panose="020B080000000000000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你可以看都市还有山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晚上在西雅图摩天轮很漂亮！</a:t>
            </a:r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102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3151405"/>
                  </p:ext>
                </p:extLst>
              </p:nvPr>
            </p:nvGraphicFramePr>
            <p:xfrm>
              <a:off x="8283711" y="4457426"/>
              <a:ext cx="2465405" cy="18427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65405" cy="1842700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3866182" ay="1713120" az="-8101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86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3711" y="4457426"/>
                <a:ext cx="2465405" cy="1842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1129273"/>
                  </p:ext>
                </p:extLst>
              </p:nvPr>
            </p:nvGraphicFramePr>
            <p:xfrm rot="13852826">
              <a:off x="3603957" y="426408"/>
              <a:ext cx="807251" cy="1339572"/>
            </p:xfrm>
            <a:graphic>
              <a:graphicData uri="http://schemas.microsoft.com/office/drawing/2017/model3d">
                <am3d:model3d r:embed="rId3">
                  <am3d:spPr>
                    <a:xfrm rot="13852826">
                      <a:off x="0" y="0"/>
                      <a:ext cx="807251" cy="1339572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-5181923" ay="-604804" az="420313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530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3852826">
                <a:off x="3603957" y="426408"/>
                <a:ext cx="807251" cy="1339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889876"/>
                  </p:ext>
                </p:extLst>
              </p:nvPr>
            </p:nvGraphicFramePr>
            <p:xfrm rot="20098697">
              <a:off x="810470" y="4085731"/>
              <a:ext cx="1923790" cy="929833"/>
            </p:xfrm>
            <a:graphic>
              <a:graphicData uri="http://schemas.microsoft.com/office/drawing/2017/model3d">
                <am3d:model3d r:embed="rId3">
                  <am3d:spPr>
                    <a:xfrm rot="20098697">
                      <a:off x="0" y="0"/>
                      <a:ext cx="1923790" cy="929833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583072" ay="-311118" az="-1540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726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098697">
                <a:off x="810470" y="4085731"/>
                <a:ext cx="1923790" cy="929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3409191"/>
                  </p:ext>
                </p:extLst>
              </p:nvPr>
            </p:nvGraphicFramePr>
            <p:xfrm rot="7684265">
              <a:off x="8524161" y="-162042"/>
              <a:ext cx="1589826" cy="1044990"/>
            </p:xfrm>
            <a:graphic>
              <a:graphicData uri="http://schemas.microsoft.com/office/drawing/2017/model3d">
                <am3d:model3d r:embed="rId3">
                  <am3d:spPr>
                    <a:xfrm rot="7684265">
                      <a:off x="0" y="0"/>
                      <a:ext cx="1589826" cy="1044990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y="-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66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7684265">
                <a:off x="8524161" y="-162042"/>
                <a:ext cx="1589826" cy="1044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1211542"/>
                  </p:ext>
                </p:extLst>
              </p:nvPr>
            </p:nvGraphicFramePr>
            <p:xfrm rot="7600032">
              <a:off x="2809798" y="4515062"/>
              <a:ext cx="1816213" cy="2386749"/>
            </p:xfrm>
            <a:graphic>
              <a:graphicData uri="http://schemas.microsoft.com/office/drawing/2017/model3d">
                <am3d:model3d r:embed="rId8">
                  <am3d:spPr>
                    <a:xfrm rot="7600032">
                      <a:off x="0" y="0"/>
                      <a:ext cx="1816213" cy="2386749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725623" ay="1152871" az="353255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1474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7600032">
                <a:off x="2809798" y="4515062"/>
                <a:ext cx="1816213" cy="2386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9719018"/>
                  </p:ext>
                </p:extLst>
              </p:nvPr>
            </p:nvGraphicFramePr>
            <p:xfrm rot="1986289">
              <a:off x="8730817" y="1578072"/>
              <a:ext cx="1616780" cy="2117754"/>
            </p:xfrm>
            <a:graphic>
              <a:graphicData uri="http://schemas.microsoft.com/office/drawing/2017/model3d">
                <am3d:model3d r:embed="rId8">
                  <am3d:spPr>
                    <a:xfrm rot="1986289">
                      <a:off x="0" y="0"/>
                      <a:ext cx="1616780" cy="2117754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722732" ay="-1724228" az="-404724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4669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986289">
                <a:off x="8730817" y="1578072"/>
                <a:ext cx="1616780" cy="2117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0508589"/>
                  </p:ext>
                </p:extLst>
              </p:nvPr>
            </p:nvGraphicFramePr>
            <p:xfrm rot="8935908">
              <a:off x="574342" y="460207"/>
              <a:ext cx="1645909" cy="2045495"/>
            </p:xfrm>
            <a:graphic>
              <a:graphicData uri="http://schemas.microsoft.com/office/drawing/2017/model3d">
                <am3d:model3d r:embed="rId8">
                  <am3d:spPr>
                    <a:xfrm rot="8935908">
                      <a:off x="0" y="0"/>
                      <a:ext cx="1645909" cy="2045495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5038635" ay="2013546" az="-604833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711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8935908">
                <a:off x="574342" y="460207"/>
                <a:ext cx="1645909" cy="20454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377FBA0-45E6-6632-E4CF-17FBE64161BF}"/>
              </a:ext>
            </a:extLst>
          </p:cNvPr>
          <p:cNvSpPr txBox="1"/>
          <p:nvPr/>
        </p:nvSpPr>
        <p:spPr>
          <a:xfrm>
            <a:off x="3717904" y="2057247"/>
            <a:ext cx="515982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12700">
                  <a:solidFill>
                    <a:schemeClr val="bg1">
                      <a:lumMod val="95000"/>
                    </a:schemeClr>
                  </a:solidFill>
                </a:ln>
                <a:noFill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ea typeface="Hiragino Kaku Gothic StdN W8" panose="020B0800000000000000"/>
              </a:rPr>
              <a:t>谢谢大家！</a:t>
            </a:r>
            <a:endParaRPr lang="en-US" altLang="zh-CN" sz="7200" b="1" dirty="0">
              <a:ln w="12700">
                <a:solidFill>
                  <a:schemeClr val="bg1">
                    <a:lumMod val="95000"/>
                  </a:schemeClr>
                </a:solidFill>
              </a:ln>
              <a:noFill/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a typeface="Hiragino Kaku Gothic StdN W8" panose="020B0800000000000000"/>
            </a:endParaRPr>
          </a:p>
          <a:p>
            <a:pPr algn="ctr"/>
            <a:endParaRPr lang="en-US" altLang="zh-CN" b="1" dirty="0">
              <a:ln w="12700">
                <a:solidFill>
                  <a:schemeClr val="bg1">
                    <a:lumMod val="95000"/>
                  </a:schemeClr>
                </a:solidFill>
              </a:ln>
              <a:noFill/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ea typeface="Hiragino Kaku Gothic StdN W8" panose="020B0800000000000000"/>
            </a:endParaRPr>
          </a:p>
          <a:p>
            <a:pPr algn="ctr"/>
            <a:r>
              <a:rPr lang="zh-CN" altLang="en-US" sz="2800" b="1" dirty="0">
                <a:ln w="12700">
                  <a:solidFill>
                    <a:schemeClr val="bg1">
                      <a:lumMod val="95000"/>
                    </a:schemeClr>
                  </a:solidFill>
                </a:ln>
                <a:noFill/>
                <a:ea typeface="Hiragino Kaku Gothic StdN W8" panose="020B0800000000000000"/>
              </a:rPr>
              <a:t>你们有没有问题吗？</a:t>
            </a:r>
            <a:endParaRPr lang="en-US" sz="2800" b="1" dirty="0">
              <a:ln w="12700">
                <a:solidFill>
                  <a:schemeClr val="bg1">
                    <a:lumMod val="95000"/>
                  </a:schemeClr>
                </a:solidFill>
              </a:ln>
              <a:noFill/>
              <a:ea typeface="Hiragino Kaku Gothic StdN W8" panose="020B080000000000000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54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F25A9EC-9157-046F-D358-A10163D11061}"/>
              </a:ext>
            </a:extLst>
          </p:cNvPr>
          <p:cNvSpPr txBox="1"/>
          <p:nvPr/>
        </p:nvSpPr>
        <p:spPr>
          <a:xfrm>
            <a:off x="-495559" y="959625"/>
            <a:ext cx="12898174" cy="2892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0" i="0" u="none" strike="noStrike" kern="1200" cap="none" spc="600" normalizeH="0" baseline="0" noProof="0" dirty="0">
                <a:ln w="47625">
                  <a:solidFill>
                    <a:schemeClr val="bg1">
                      <a:alpha val="79000"/>
                    </a:schemeClr>
                  </a:solidFill>
                </a:ln>
                <a:noFill/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西雅图</a:t>
            </a:r>
            <a:endParaRPr kumimoji="0" lang="en-GB" sz="20000" i="0" u="none" strike="noStrike" kern="1200" cap="none" spc="600" normalizeH="0" baseline="0" noProof="0" dirty="0">
              <a:ln w="47625">
                <a:solidFill>
                  <a:schemeClr val="bg1">
                    <a:alpha val="79000"/>
                  </a:schemeClr>
                </a:solidFill>
              </a:ln>
              <a:noFill/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104274"/>
                  </p:ext>
                </p:extLst>
              </p:nvPr>
            </p:nvGraphicFramePr>
            <p:xfrm>
              <a:off x="156696" y="4106466"/>
              <a:ext cx="2315690" cy="17290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15690" cy="1729049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5086698" ay="-2416508" az="-491719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88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696" y="4106466"/>
                <a:ext cx="2315690" cy="1729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8257502"/>
                  </p:ext>
                </p:extLst>
              </p:nvPr>
            </p:nvGraphicFramePr>
            <p:xfrm>
              <a:off x="6534185" y="4047282"/>
              <a:ext cx="1289417" cy="6826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89417" cy="682632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2934585" ay="-1008356" az="-110058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87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4185" y="4047282"/>
                <a:ext cx="1289417" cy="682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9755480"/>
                  </p:ext>
                </p:extLst>
              </p:nvPr>
            </p:nvGraphicFramePr>
            <p:xfrm>
              <a:off x="9509464" y="4697257"/>
              <a:ext cx="2315690" cy="18714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15690" cy="1871493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6792208" ay="-238342" az="55079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94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9464" y="4697257"/>
                <a:ext cx="2315690" cy="1871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44292907"/>
                  </p:ext>
                </p:extLst>
              </p:nvPr>
            </p:nvGraphicFramePr>
            <p:xfrm>
              <a:off x="8366052" y="344294"/>
              <a:ext cx="1057866" cy="7514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57866" cy="751436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30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6052" y="344294"/>
                <a:ext cx="1057866" cy="75143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A77B8D6-9A00-0147-DE84-02F555BF8172}"/>
              </a:ext>
            </a:extLst>
          </p:cNvPr>
          <p:cNvSpPr txBox="1"/>
          <p:nvPr/>
        </p:nvSpPr>
        <p:spPr>
          <a:xfrm>
            <a:off x="2139374" y="314599"/>
            <a:ext cx="3702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4000" dirty="0">
                <a:ln w="19050">
                  <a:noFill/>
                </a:ln>
                <a:solidFill>
                  <a:srgbClr val="FFFFF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去美国旅行：</a:t>
            </a:r>
            <a:endParaRPr lang="en-GB" sz="4000" dirty="0">
              <a:ln w="19050">
                <a:noFill/>
              </a:ln>
              <a:solidFill>
                <a:srgbClr val="FFFFFF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0A912-8FD3-FA65-B982-033760A8C96E}"/>
              </a:ext>
            </a:extLst>
          </p:cNvPr>
          <p:cNvSpPr txBox="1"/>
          <p:nvPr/>
        </p:nvSpPr>
        <p:spPr>
          <a:xfrm rot="1327793">
            <a:off x="9644025" y="4761588"/>
            <a:ext cx="2286000" cy="1161446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11592465"/>
              </a:avLst>
            </a:prstTxWarp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rgbClr val="FFFFFF"/>
                </a:solidFill>
                <a:latin typeface="Barlow" pitchFamily="2" charset="77"/>
                <a:ea typeface="新細明體" panose="02020500000000000000" pitchFamily="18" charset="-120"/>
              </a:rPr>
              <a:t>二天旅行计划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19455-C95C-4CF0-FD19-46423896E92C}"/>
              </a:ext>
            </a:extLst>
          </p:cNvPr>
          <p:cNvSpPr txBox="1"/>
          <p:nvPr/>
        </p:nvSpPr>
        <p:spPr>
          <a:xfrm>
            <a:off x="1559766" y="1236727"/>
            <a:ext cx="8930226" cy="224676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0" b="1" spc="300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16200000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Barlow Black" panose="00000A00000000000000" pitchFamily="2" charset="0"/>
              </a:rPr>
              <a:t>se</a:t>
            </a:r>
            <a:r>
              <a:rPr kumimoji="0" lang="en-US" altLang="zh-CN" sz="14000" b="1" i="0" u="none" strike="noStrike" kern="1200" cap="none" spc="30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16200000" rotWithShape="0">
                    <a:schemeClr val="bg2">
                      <a:lumMod val="75000"/>
                      <a:alpha val="40000"/>
                    </a:schemeClr>
                  </a:outerShdw>
                </a:effectLst>
                <a:uLnTx/>
                <a:uFillTx/>
                <a:latin typeface="Barlow Black" panose="00000A00000000000000" pitchFamily="2" charset="0"/>
              </a:rPr>
              <a:t>a  </a:t>
            </a:r>
            <a:r>
              <a:rPr kumimoji="0" lang="en-US" altLang="zh-CN" sz="14000" b="1" i="0" u="none" strike="noStrike" kern="1200" cap="none" spc="300" normalizeH="0" baseline="0" noProof="0" dirty="0" err="1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16200000" rotWithShape="0">
                    <a:schemeClr val="bg2">
                      <a:lumMod val="75000"/>
                      <a:alpha val="40000"/>
                    </a:schemeClr>
                  </a:outerShdw>
                </a:effectLst>
                <a:uLnTx/>
                <a:uFillTx/>
                <a:latin typeface="Barlow Black" panose="00000A00000000000000" pitchFamily="2" charset="0"/>
              </a:rPr>
              <a:t>ttle</a:t>
            </a:r>
            <a:endParaRPr kumimoji="0" lang="en-GB" sz="14000" b="1" i="0" u="none" strike="noStrike" kern="1200" cap="none" spc="30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st="38100" dir="16200000" rotWithShape="0">
                  <a:schemeClr val="bg2">
                    <a:lumMod val="75000"/>
                    <a:alpha val="40000"/>
                  </a:schemeClr>
                </a:outerShdw>
              </a:effectLst>
              <a:uLnTx/>
              <a:uFillTx/>
              <a:latin typeface="Barlow Black" panose="00000A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9069620"/>
                  </p:ext>
                </p:extLst>
              </p:nvPr>
            </p:nvGraphicFramePr>
            <p:xfrm>
              <a:off x="5112859" y="133800"/>
              <a:ext cx="1966281" cy="639366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66281" cy="6393666"/>
                    </a:xfrm>
                    <a:prstGeom prst="rect">
                      <a:avLst/>
                    </a:prstGeom>
                  </am3d:spPr>
                  <am3d:camera>
                    <am3d:pos x="0" y="0" z="515119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1" d="1000000"/>
                    <am3d:preTrans dx="-5683142" dy="-18000000" dz="568283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914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2859" y="133800"/>
                <a:ext cx="1966281" cy="6393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624670"/>
                  </p:ext>
                </p:extLst>
              </p:nvPr>
            </p:nvGraphicFramePr>
            <p:xfrm>
              <a:off x="3266214" y="1680592"/>
              <a:ext cx="1168387" cy="57944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68387" cy="579445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4627159" ay="-4304882" az="-458768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738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66214" y="1680592"/>
                <a:ext cx="1168387" cy="57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9951189"/>
                  </p:ext>
                </p:extLst>
              </p:nvPr>
            </p:nvGraphicFramePr>
            <p:xfrm rot="2887804">
              <a:off x="1353752" y="642754"/>
              <a:ext cx="1146476" cy="1231400"/>
            </p:xfrm>
            <a:graphic>
              <a:graphicData uri="http://schemas.microsoft.com/office/drawing/2017/model3d">
                <am3d:model3d r:embed="rId11">
                  <am3d:spPr>
                    <a:xfrm rot="2887804">
                      <a:off x="0" y="0"/>
                      <a:ext cx="1146476" cy="1231400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6031285" ay="617168" az="816770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656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887804">
                <a:off x="1353752" y="642754"/>
                <a:ext cx="1146476" cy="12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8609089"/>
                  </p:ext>
                </p:extLst>
              </p:nvPr>
            </p:nvGraphicFramePr>
            <p:xfrm rot="19648488">
              <a:off x="9609936" y="2244062"/>
              <a:ext cx="1545892" cy="1808694"/>
            </p:xfrm>
            <a:graphic>
              <a:graphicData uri="http://schemas.microsoft.com/office/drawing/2017/model3d">
                <am3d:model3d r:embed="rId11">
                  <am3d:spPr>
                    <a:xfrm rot="19648488">
                      <a:off x="0" y="0"/>
                      <a:ext cx="1545892" cy="1808694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5891799" ay="1979440" az="6289037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033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648488">
                <a:off x="9609936" y="2244062"/>
                <a:ext cx="1545892" cy="1808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914604"/>
                  </p:ext>
                </p:extLst>
              </p:nvPr>
            </p:nvGraphicFramePr>
            <p:xfrm rot="1986289">
              <a:off x="1780735" y="5153101"/>
              <a:ext cx="1518475" cy="1873336"/>
            </p:xfrm>
            <a:graphic>
              <a:graphicData uri="http://schemas.microsoft.com/office/drawing/2017/model3d">
                <am3d:model3d r:embed="rId11">
                  <am3d:spPr>
                    <a:xfrm rot="1986289">
                      <a:off x="0" y="0"/>
                      <a:ext cx="1518475" cy="1873336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6607511" ay="1312246" az="8071757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2318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986289">
                <a:off x="1780735" y="5153101"/>
                <a:ext cx="1518475" cy="187333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B9633A5-E7F7-45A6-74BF-F9E7471ECDE0}"/>
              </a:ext>
            </a:extLst>
          </p:cNvPr>
          <p:cNvSpPr txBox="1"/>
          <p:nvPr/>
        </p:nvSpPr>
        <p:spPr>
          <a:xfrm rot="3352670">
            <a:off x="9227923" y="5784182"/>
            <a:ext cx="1471331" cy="224929"/>
          </a:xfrm>
          <a:prstGeom prst="rect">
            <a:avLst/>
          </a:prstGeom>
          <a:noFill/>
        </p:spPr>
        <p:txBody>
          <a:bodyPr wrap="square">
            <a:prstTxWarp prst="textArchDown">
              <a:avLst/>
            </a:prstTxWarp>
            <a:spAutoFit/>
          </a:bodyPr>
          <a:lstStyle/>
          <a:p>
            <a:r>
              <a:rPr kumimoji="0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itchFamily="2" charset="77"/>
                <a:ea typeface="新細明體" panose="02020500000000000000" pitchFamily="18" charset="-120"/>
                <a:cs typeface="+mn-cs"/>
              </a:rPr>
              <a:t>计划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itchFamily="2" charset="77"/>
                <a:ea typeface="新細明體" panose="02020500000000000000" pitchFamily="18" charset="-120"/>
                <a:cs typeface="+mn-cs"/>
              </a:rPr>
              <a:t>(plan)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081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1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  <p:bldP spid="18" grpId="0" build="allAtOnce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3272940"/>
                  </p:ext>
                </p:extLst>
              </p:nvPr>
            </p:nvGraphicFramePr>
            <p:xfrm>
              <a:off x="12448506" y="3506608"/>
              <a:ext cx="3421301" cy="31290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21301" cy="3129091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1648" ay="-3416" az="-69191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68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48506" y="3506608"/>
                <a:ext cx="3421301" cy="31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3001056"/>
                  </p:ext>
                </p:extLst>
              </p:nvPr>
            </p:nvGraphicFramePr>
            <p:xfrm>
              <a:off x="12448505" y="2583865"/>
              <a:ext cx="1429419" cy="19988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29419" cy="1998839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-5063470" ay="-3009703" az="496269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48505" y="2583865"/>
                <a:ext cx="1429419" cy="1998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7857661"/>
                  </p:ext>
                </p:extLst>
              </p:nvPr>
            </p:nvGraphicFramePr>
            <p:xfrm>
              <a:off x="12027259" y="4299744"/>
              <a:ext cx="2304545" cy="10475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04545" cy="1047520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583072" ay="-311119" az="-1540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8949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7259" y="4299744"/>
                <a:ext cx="2304545" cy="10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2282416"/>
                  </p:ext>
                </p:extLst>
              </p:nvPr>
            </p:nvGraphicFramePr>
            <p:xfrm>
              <a:off x="10233955" y="-1255314"/>
              <a:ext cx="1793304" cy="12553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93304" cy="1255314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7456573" ay="-912948" az="126367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92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33955" y="-1255314"/>
                <a:ext cx="1793304" cy="1255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09394152"/>
                  </p:ext>
                </p:extLst>
              </p:nvPr>
            </p:nvGraphicFramePr>
            <p:xfrm>
              <a:off x="6604264" y="0"/>
              <a:ext cx="4206240" cy="896112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206240" cy="8961120"/>
                    </a:xfrm>
                    <a:prstGeom prst="rect">
                      <a:avLst/>
                    </a:prstGeom>
                  </am3d:spPr>
                  <am3d:camera>
                    <am3d:pos x="-136144" y="3459645" z="51511914"/>
                    <am3d:up dx="0" dy="36000000" dz="0"/>
                    <am3d:lookAt x="-136144" y="3459645" z="0"/>
                    <am3d:perspective fov="1705107"/>
                  </am3d:camera>
                  <am3d:trans>
                    <am3d:meterPerModelUnit n="1151" d="1000000"/>
                    <am3d:preTrans dx="-5683142" dy="-18000000" dz="568283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04264" y="0"/>
                <a:ext cx="4206240" cy="89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6038111"/>
                  </p:ext>
                </p:extLst>
              </p:nvPr>
            </p:nvGraphicFramePr>
            <p:xfrm>
              <a:off x="7278991" y="-1044992"/>
              <a:ext cx="1617710" cy="104499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17710" cy="1044992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446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78991" y="-1044992"/>
                <a:ext cx="1617710" cy="1044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774960"/>
                  </p:ext>
                </p:extLst>
              </p:nvPr>
            </p:nvGraphicFramePr>
            <p:xfrm rot="2887804">
              <a:off x="12630495" y="933873"/>
              <a:ext cx="1849245" cy="2166907"/>
            </p:xfrm>
            <a:graphic>
              <a:graphicData uri="http://schemas.microsoft.com/office/drawing/2017/model3d">
                <am3d:model3d r:embed="rId11">
                  <am3d:spPr>
                    <a:xfrm rot="2887804">
                      <a:off x="0" y="0"/>
                      <a:ext cx="1849245" cy="2166907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346004" ay="-943311" az="836625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7114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887804">
                <a:off x="12630495" y="933873"/>
                <a:ext cx="1849245" cy="2166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3376082"/>
                  </p:ext>
                </p:extLst>
              </p:nvPr>
            </p:nvGraphicFramePr>
            <p:xfrm rot="2370669">
              <a:off x="12528249" y="15481"/>
              <a:ext cx="1427714" cy="1694220"/>
            </p:xfrm>
            <a:graphic>
              <a:graphicData uri="http://schemas.microsoft.com/office/drawing/2017/model3d">
                <am3d:model3d r:embed="rId11">
                  <am3d:spPr>
                    <a:xfrm rot="2370669">
                      <a:off x="0" y="0"/>
                      <a:ext cx="1427714" cy="1694220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721997" ay="673809" az="-814413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303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370669">
                <a:off x="12528249" y="15481"/>
                <a:ext cx="1427714" cy="1694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8047044"/>
                  </p:ext>
                </p:extLst>
              </p:nvPr>
            </p:nvGraphicFramePr>
            <p:xfrm rot="1986289">
              <a:off x="6587613" y="6297445"/>
              <a:ext cx="2128796" cy="2432908"/>
            </p:xfrm>
            <a:graphic>
              <a:graphicData uri="http://schemas.microsoft.com/office/drawing/2017/model3d">
                <am3d:model3d r:embed="rId11">
                  <am3d:spPr>
                    <a:xfrm rot="1986289">
                      <a:off x="0" y="0"/>
                      <a:ext cx="2128796" cy="2432908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595297" ay="-845757" az="8063676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091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986289">
                <a:off x="6587613" y="6297445"/>
                <a:ext cx="2128796" cy="243290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6E77F6-12FC-C23C-1A9F-E919FF53CEE9}"/>
              </a:ext>
            </a:extLst>
          </p:cNvPr>
          <p:cNvSpPr txBox="1"/>
          <p:nvPr/>
        </p:nvSpPr>
        <p:spPr>
          <a:xfrm>
            <a:off x="-97734" y="862591"/>
            <a:ext cx="48225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sng" strike="noStrike" kern="1200" cap="none" spc="6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西雅图在哪里？</a:t>
            </a:r>
            <a:endParaRPr kumimoji="0" lang="en-GB" sz="4000" b="0" i="0" u="sng" strike="noStrike" kern="1200" cap="none" spc="60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D838-9768-EAC2-A4CB-3E6A7B2047BE}"/>
              </a:ext>
            </a:extLst>
          </p:cNvPr>
          <p:cNvSpPr txBox="1"/>
          <p:nvPr/>
        </p:nvSpPr>
        <p:spPr>
          <a:xfrm>
            <a:off x="982608" y="1791365"/>
            <a:ext cx="549334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西雅图在美国的西边</a:t>
            </a:r>
            <a:endParaRPr lang="en-US" altLang="zh-CN" sz="28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华盛顿州</a:t>
            </a:r>
            <a:endParaRPr lang="en-US" altLang="zh-CN" sz="28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*</a:t>
            </a:r>
            <a:r>
              <a:rPr lang="en-US" altLang="zh-CN" dirty="0" err="1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huáshèngdùn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zhōu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 – Washington state</a:t>
            </a:r>
          </a:p>
          <a:p>
            <a:endParaRPr lang="zh-CN" altLang="en-US" sz="28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这个城市离加拿大很近！</a:t>
            </a:r>
            <a:endParaRPr lang="en-US" altLang="zh-CN" sz="28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温哥华过旅行</a:t>
            </a:r>
            <a:endParaRPr lang="en-US" altLang="zh-CN" sz="28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*</a:t>
            </a:r>
            <a:r>
              <a:rPr lang="en-US" altLang="zh-CN" dirty="0" err="1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wēngēhuá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 – Vancouver</a:t>
            </a:r>
          </a:p>
          <a:p>
            <a:pPr lvl="1"/>
            <a:endParaRPr lang="en-US" altLang="zh-CN" sz="16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我们住的地方离温哥华只一个半小时。</a:t>
            </a:r>
            <a:endParaRPr lang="en-US" altLang="zh-CN" sz="28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endParaRPr lang="zh-CN" altLang="en-US" sz="28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西雅图也离海很近</a:t>
            </a:r>
            <a:endParaRPr lang="en-US" sz="28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40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4264" y="0"/>
              <a:ext cx="4206240" cy="896112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06240" cy="8961120"/>
                    </a:xfrm>
                    <a:prstGeom prst="rect">
                      <a:avLst/>
                    </a:prstGeom>
                  </am3d:spPr>
                  <am3d:camera>
                    <am3d:pos x="-136144" y="3459645" z="51511914"/>
                    <am3d:up dx="0" dy="36000000" dz="0"/>
                    <am3d:lookAt x="-136144" y="3459645" z="0"/>
                    <am3d:perspective fov="1705107"/>
                  </am3d:camera>
                  <am3d:trans>
                    <am3d:meterPerModelUnit n="1151" d="1000000"/>
                    <am3d:preTrans dx="-5683142" dy="-18000000" dz="568283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4264" y="0"/>
                <a:ext cx="4206240" cy="8961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6E77F6-12FC-C23C-1A9F-E919FF53CEE9}"/>
              </a:ext>
            </a:extLst>
          </p:cNvPr>
          <p:cNvSpPr txBox="1"/>
          <p:nvPr/>
        </p:nvSpPr>
        <p:spPr>
          <a:xfrm>
            <a:off x="-125259" y="859856"/>
            <a:ext cx="6438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sng" strike="noStrike" kern="1200" cap="none" spc="6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</a:t>
            </a:r>
            <a:r>
              <a:rPr kumimoji="0" lang="zh-CN" altLang="en-US" sz="40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什么时候在西雅图旅行？</a:t>
            </a:r>
            <a:endParaRPr kumimoji="0" lang="en-GB" sz="4000" b="0" i="0" u="sng" strike="noStrike" kern="1200" cap="none" spc="30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D838-9768-EAC2-A4CB-3E6A7B2047BE}"/>
              </a:ext>
            </a:extLst>
          </p:cNvPr>
          <p:cNvSpPr txBox="1"/>
          <p:nvPr/>
        </p:nvSpPr>
        <p:spPr>
          <a:xfrm>
            <a:off x="983240" y="1830705"/>
            <a:ext cx="614406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早春天的天气</a:t>
            </a:r>
            <a:endParaRPr lang="en-US" altLang="zh-CN" sz="26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平常下雨，</a:t>
            </a:r>
            <a:endParaRPr lang="en-US" altLang="zh-CN" sz="26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6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有一点儿冷</a:t>
            </a:r>
            <a:endParaRPr lang="en-US" altLang="zh-CN" sz="26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endParaRPr lang="en-US" altLang="zh-CN" sz="28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zh-CN" altLang="en-US" sz="26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晚春天的天气比早春天很热</a:t>
            </a:r>
            <a:endParaRPr lang="en-US" altLang="zh-CN" sz="26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endParaRPr lang="en-US" altLang="zh-CN" sz="26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zh-CN" altLang="en-US" sz="26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不但晚春天的天气更好，而且西雅图有很多花</a:t>
            </a:r>
            <a:endParaRPr lang="en-US" altLang="zh-CN" sz="26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endParaRPr lang="en-US" altLang="zh-CN" sz="28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zh-CN" altLang="en-US" sz="26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我推荐你在</a:t>
            </a:r>
            <a:r>
              <a:rPr lang="en-US" altLang="zh-CN" sz="26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Motif Hilton</a:t>
            </a:r>
            <a:r>
              <a:rPr lang="zh-CN" altLang="en-US" sz="26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饭店住宿</a:t>
            </a:r>
            <a:endParaRPr lang="en-US" altLang="zh-CN" sz="26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1600" b="1" dirty="0" err="1">
                <a:solidFill>
                  <a:schemeClr val="bg1"/>
                </a:solidFill>
                <a:ea typeface="Hiragino Kaku Gothic StdN W8" panose="020B0800000000000000"/>
              </a:rPr>
              <a:t>tuījiàn</a:t>
            </a:r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 – to recommend</a:t>
            </a:r>
          </a:p>
          <a:p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1600" b="1" dirty="0" err="1">
                <a:solidFill>
                  <a:schemeClr val="bg1"/>
                </a:solidFill>
                <a:ea typeface="Hiragino Kaku Gothic StdN W8" panose="020B0800000000000000"/>
              </a:rPr>
              <a:t>zhùsù</a:t>
            </a:r>
            <a:r>
              <a:rPr lang="en-US" altLang="zh-CN" sz="1600" b="1" dirty="0">
                <a:solidFill>
                  <a:schemeClr val="bg1"/>
                </a:solidFill>
                <a:ea typeface="Hiragino Kaku Gothic StdN W8" panose="020B0800000000000000"/>
              </a:rPr>
              <a:t> – to stay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1500</a:t>
            </a:r>
            <a:r>
              <a:rPr lang="zh-CN" altLang="en-US" sz="20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钱</a:t>
            </a:r>
            <a:r>
              <a:rPr lang="en-US" altLang="zh-CN" sz="20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一晚</a:t>
            </a:r>
            <a:endParaRPr lang="en-US" altLang="zh-CN" sz="20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980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341">
        <p159:morph option="byObject"/>
      </p:transition>
    </mc:Choice>
    <mc:Fallback xmlns="">
      <p:transition spd="slow" advTm="102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571901"/>
                  </p:ext>
                </p:extLst>
              </p:nvPr>
            </p:nvGraphicFramePr>
            <p:xfrm>
              <a:off x="6604264" y="0"/>
              <a:ext cx="4206240" cy="89611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06240" cy="8961120"/>
                    </a:xfrm>
                    <a:prstGeom prst="rect">
                      <a:avLst/>
                    </a:prstGeom>
                  </am3d:spPr>
                  <am3d:camera>
                    <am3d:pos x="-136144" y="3459645" z="51511914"/>
                    <am3d:up dx="0" dy="36000000" dz="0"/>
                    <am3d:lookAt x="-136144" y="3459645" z="0"/>
                    <am3d:perspective fov="1705107"/>
                  </am3d:camera>
                  <am3d:trans>
                    <am3d:meterPerModelUnit n="1151" d="1000000"/>
                    <am3d:preTrans dx="-5546998" dy="-21459644" dz="5682837"/>
                    <am3d:scale>
                      <am3d:sx n="1000000" d="1000000"/>
                      <am3d:sy n="1000000" d="1000000"/>
                      <am3d:sz n="1000000" d="1000000"/>
                    </am3d:scale>
                    <am3d:rot ax="5423985" ay="1177" az="-167998"/>
                    <am3d:postTrans dx="-136144" dy="3459644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4264" y="0"/>
                <a:ext cx="4206240" cy="89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9DABC910-90E6-DADF-ECAC-5A8D265509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422854"/>
                  </p:ext>
                </p:extLst>
              </p:nvPr>
            </p:nvGraphicFramePr>
            <p:xfrm>
              <a:off x="-3803105" y="2018505"/>
              <a:ext cx="3721431" cy="35501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21431" cy="3550113"/>
                    </a:xfrm>
                    <a:prstGeom prst="rect">
                      <a:avLst/>
                    </a:prstGeom>
                  </am3d:spPr>
                  <am3d:camera>
                    <am3d:pos x="0" y="0" z="69500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780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42262" ay="1566" az="-107042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8534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9DABC910-90E6-DADF-ECAC-5A8D265509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803105" y="2018505"/>
                <a:ext cx="3721431" cy="3550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24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BB11C26C-8B4D-C773-8AD2-3939F895B9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1368595"/>
                  </p:ext>
                </p:extLst>
              </p:nvPr>
            </p:nvGraphicFramePr>
            <p:xfrm>
              <a:off x="7387394" y="1808225"/>
              <a:ext cx="3531078" cy="35501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31078" cy="3550112"/>
                    </a:xfrm>
                    <a:prstGeom prst="rect">
                      <a:avLst/>
                    </a:prstGeom>
                  </am3d:spPr>
                  <am3d:camera>
                    <am3d:pos x="0" y="0" z="69500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780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6622" ay="49444" az="387990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534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BB11C26C-8B4D-C773-8AD2-3939F895B9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7394" y="1808225"/>
                <a:ext cx="3531078" cy="3550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86037608"/>
                  </p:ext>
                </p:extLst>
              </p:nvPr>
            </p:nvGraphicFramePr>
            <p:xfrm>
              <a:off x="12546009" y="222301"/>
              <a:ext cx="4206240" cy="896112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206240" cy="8961120"/>
                    </a:xfrm>
                    <a:prstGeom prst="rect">
                      <a:avLst/>
                    </a:prstGeom>
                  </am3d:spPr>
                  <am3d:camera>
                    <am3d:pos x="-136144" y="3459645" z="51511914"/>
                    <am3d:up dx="0" dy="36000000" dz="0"/>
                    <am3d:lookAt x="-136144" y="3459645" z="0"/>
                    <am3d:perspective fov="1705107"/>
                  </am3d:camera>
                  <am3d:trans>
                    <am3d:meterPerModelUnit n="1151" d="1000000"/>
                    <am3d:preTrans dx="-5546998" dy="-21459644" dz="5682837"/>
                    <am3d:scale>
                      <am3d:sx n="1000000" d="1000000"/>
                      <am3d:sy n="1000000" d="1000000"/>
                      <am3d:sz n="1000000" d="1000000"/>
                    </am3d:scale>
                    <am3d:rot ax="4668854" ay="-35489" az="-164212"/>
                    <am3d:postTrans dx="-136144" dy="3459644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A55032E-3EFB-2907-E35B-8F24CE7623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46009" y="222301"/>
                <a:ext cx="4206240" cy="8961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6E77F6-12FC-C23C-1A9F-E919FF53CEE9}"/>
              </a:ext>
            </a:extLst>
          </p:cNvPr>
          <p:cNvSpPr txBox="1"/>
          <p:nvPr/>
        </p:nvSpPr>
        <p:spPr>
          <a:xfrm>
            <a:off x="-119681" y="850065"/>
            <a:ext cx="43785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sng" strike="noStrike" kern="1200" cap="none" spc="6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 第一天</a:t>
            </a:r>
            <a:r>
              <a:rPr lang="zh-CN" altLang="en-US" sz="4000" u="sng" spc="600" dirty="0">
                <a:ln w="19050">
                  <a:noFill/>
                </a:ln>
                <a:solidFill>
                  <a:srgbClr val="FFFFF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：</a:t>
            </a:r>
            <a:r>
              <a:rPr kumimoji="0" lang="en-US" altLang="zh-CN" sz="4000" b="0" i="0" u="sng" strike="noStrike" kern="1200" cap="none" spc="6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r>
              <a:rPr kumimoji="0" lang="zh-CN" altLang="en-US" sz="4000" b="0" i="0" u="sng" strike="noStrike" kern="1200" cap="none" spc="6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早上</a:t>
            </a:r>
            <a:endParaRPr kumimoji="0" lang="en-GB" sz="4000" b="0" i="0" u="sng" strike="noStrike" kern="1200" cap="none" spc="60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AD838-9768-EAC2-A4CB-3E6A7B2047BE}"/>
              </a:ext>
            </a:extLst>
          </p:cNvPr>
          <p:cNvSpPr txBox="1"/>
          <p:nvPr/>
        </p:nvSpPr>
        <p:spPr>
          <a:xfrm>
            <a:off x="681254" y="1716930"/>
            <a:ext cx="58923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Miss Cafe</a:t>
            </a:r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吃早饭</a:t>
            </a:r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土耳其的饭馆在海的旁边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*</a:t>
            </a:r>
            <a:r>
              <a:rPr lang="en-US" altLang="zh-CN" dirty="0" err="1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tǔ’ěr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qí</a:t>
            </a:r>
            <a:r>
              <a:rPr lang="en-US" altLang="zh-CN" dirty="0">
                <a:solidFill>
                  <a:schemeClr val="bg1"/>
                </a:solidFill>
                <a:latin typeface="+mj-lt"/>
                <a:ea typeface="Hiragino Kaku Gothic StdN W8" panose="020B0800000000000000"/>
              </a:rPr>
              <a:t> - Turkey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你应该点浪马军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lvl="1"/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1600" dirty="0" err="1">
                <a:solidFill>
                  <a:schemeClr val="bg1"/>
                </a:solidFill>
                <a:ea typeface="Hiragino Kaku Gothic StdN W8" panose="020B0800000000000000"/>
              </a:rPr>
              <a:t>làng</a:t>
            </a:r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Hiragino Kaku Gothic StdN W8" panose="020B0800000000000000"/>
              </a:rPr>
              <a:t>mǎ</a:t>
            </a:r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Hiragino Kaku Gothic StdN W8" panose="020B0800000000000000"/>
              </a:rPr>
              <a:t>jūn</a:t>
            </a:r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 - </a:t>
            </a:r>
            <a:r>
              <a:rPr lang="en-US" altLang="zh-CN" sz="1600" dirty="0" err="1">
                <a:solidFill>
                  <a:schemeClr val="bg1"/>
                </a:solidFill>
                <a:ea typeface="Hiragino Kaku Gothic StdN W8" panose="020B0800000000000000"/>
              </a:rPr>
              <a:t>Lahmacun</a:t>
            </a:r>
            <a:endParaRPr lang="en-US" altLang="zh-CN" sz="1600" dirty="0">
              <a:solidFill>
                <a:schemeClr val="bg1"/>
              </a:solidFill>
              <a:ea typeface="Hiragino Kaku Gothic StdN W8" panose="020B080000000000000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土耳其肉比萨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lvl="1"/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1600" dirty="0" err="1">
                <a:solidFill>
                  <a:schemeClr val="bg1"/>
                </a:solidFill>
                <a:ea typeface="Hiragino Kaku Gothic StdN W8" panose="020B0800000000000000"/>
              </a:rPr>
              <a:t>bǐsà</a:t>
            </a:r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 - Pizza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他们的热的饮料也很好喝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Miss Cafe</a:t>
            </a:r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离派克市场很近。</a:t>
            </a:r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*</a:t>
            </a:r>
            <a:r>
              <a:rPr lang="en-US" altLang="zh-CN" sz="1600" dirty="0" err="1">
                <a:solidFill>
                  <a:schemeClr val="bg1"/>
                </a:solidFill>
                <a:ea typeface="Hiragino Kaku Gothic StdN W8" panose="020B0800000000000000"/>
              </a:rPr>
              <a:t>pàikè</a:t>
            </a:r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ea typeface="Hiragino Kaku Gothic StdN W8" panose="020B0800000000000000"/>
              </a:rPr>
              <a:t>shìchǎng</a:t>
            </a:r>
            <a:r>
              <a:rPr lang="en-US" altLang="zh-CN" sz="1600" dirty="0">
                <a:solidFill>
                  <a:schemeClr val="bg1"/>
                </a:solidFill>
                <a:ea typeface="Hiragino Kaku Gothic StdN W8" panose="020B0800000000000000"/>
              </a:rPr>
              <a:t> – Pike Place Market</a:t>
            </a:r>
          </a:p>
          <a:p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派克市场有很多别的饭</a:t>
            </a: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。</a:t>
            </a:r>
            <a:r>
              <a:rPr lang="zh-CN" altLang="en-US" sz="2200" b="1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你也可以：</a:t>
            </a:r>
            <a:endParaRPr lang="en-US" altLang="zh-CN" sz="2200" b="1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第一星巴克去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买东西</a:t>
            </a:r>
            <a:endParaRPr lang="en-US" altLang="zh-CN" sz="2200" dirty="0">
              <a:solidFill>
                <a:schemeClr val="bg1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和跟朋友如果家人玩儿。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96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BB11C26C-8B4D-C773-8AD2-3939F895B9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9706148"/>
                  </p:ext>
                </p:extLst>
              </p:nvPr>
            </p:nvGraphicFramePr>
            <p:xfrm rot="9334265">
              <a:off x="12615909" y="1808227"/>
              <a:ext cx="3531078" cy="3550112"/>
            </p:xfrm>
            <a:graphic>
              <a:graphicData uri="http://schemas.microsoft.com/office/drawing/2017/model3d">
                <am3d:model3d r:embed="rId2">
                  <am3d:spPr>
                    <a:xfrm rot="9334265">
                      <a:off x="0" y="0"/>
                      <a:ext cx="3531078" cy="3550112"/>
                    </a:xfrm>
                    <a:prstGeom prst="rect">
                      <a:avLst/>
                    </a:prstGeom>
                  </am3d:spPr>
                  <am3d:camera>
                    <am3d:pos x="0" y="0" z="695005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3780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376622" ay="49444" az="38799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534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BB11C26C-8B4D-C773-8AD2-3939F895B9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334265">
                <a:off x="12615909" y="1808227"/>
                <a:ext cx="3531078" cy="3550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48506" y="3506608"/>
              <a:ext cx="3421301" cy="31290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21301" cy="3129091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5401648" ay="-3416" az="-691916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68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FE13DE7D-D20E-1ED4-5D57-A7EA62FAB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48506" y="3506608"/>
                <a:ext cx="3421301" cy="3129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48505" y="2583865"/>
              <a:ext cx="1429419" cy="19988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29419" cy="1998839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-5063470" ay="-3009703" az="496269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46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276D6B-1D1C-8411-EFDE-7EED5EE16E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48505" y="2583865"/>
                <a:ext cx="1429419" cy="1998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27259" y="4299744"/>
              <a:ext cx="2304545" cy="104752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04545" cy="1047520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1583072" ay="-311119" az="-15402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8949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3C4CA19-973B-32DD-0854-77D1198057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27259" y="4299744"/>
                <a:ext cx="2304545" cy="10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33955" y="-1255314"/>
              <a:ext cx="1793304" cy="12553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93304" cy="1255314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7456573" ay="-912948" az="126367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0921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33955" y="-1255314"/>
                <a:ext cx="1793304" cy="1255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278991" y="-1044992"/>
              <a:ext cx="1617710" cy="10449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17710" cy="1044992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46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8991" y="-1044992"/>
                <a:ext cx="1617710" cy="1044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887804">
              <a:off x="12630495" y="933873"/>
              <a:ext cx="1849245" cy="2166907"/>
            </p:xfrm>
            <a:graphic>
              <a:graphicData uri="http://schemas.microsoft.com/office/drawing/2017/model3d">
                <am3d:model3d r:embed="rId10">
                  <am3d:spPr>
                    <a:xfrm rot="2887804">
                      <a:off x="0" y="0"/>
                      <a:ext cx="1849245" cy="2166907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346004" ay="-943311" az="836625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7114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887804">
                <a:off x="12630495" y="933873"/>
                <a:ext cx="1849245" cy="2166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370669">
              <a:off x="12528249" y="15481"/>
              <a:ext cx="1427714" cy="1694220"/>
            </p:xfrm>
            <a:graphic>
              <a:graphicData uri="http://schemas.microsoft.com/office/drawing/2017/model3d">
                <am3d:model3d r:embed="rId10">
                  <am3d:spPr>
                    <a:xfrm rot="2370669">
                      <a:off x="0" y="0"/>
                      <a:ext cx="1427714" cy="1694220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721997" ay="673809" az="-814413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303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D62F7FB5-5EF6-D3AB-83EE-A0D630EC3A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370669">
                <a:off x="12528249" y="15481"/>
                <a:ext cx="1427714" cy="1694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86289">
              <a:off x="6587613" y="6297445"/>
              <a:ext cx="2128796" cy="2432908"/>
            </p:xfrm>
            <a:graphic>
              <a:graphicData uri="http://schemas.microsoft.com/office/drawing/2017/model3d">
                <am3d:model3d r:embed="rId10">
                  <am3d:spPr>
                    <a:xfrm rot="1986289">
                      <a:off x="0" y="0"/>
                      <a:ext cx="2128796" cy="2432908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595297" ay="-845757" az="806367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091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986289">
                <a:off x="6587613" y="6297445"/>
                <a:ext cx="2128796" cy="24329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30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E0AF942-2570-F8BA-0CF8-CB6DF24EF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5930">
            <a:off x="7477532" y="3563425"/>
            <a:ext cx="3978089" cy="26520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774EE9-9F6E-396C-8984-314DD8D5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071" y="518638"/>
            <a:ext cx="3866625" cy="25817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9560286"/>
                  </p:ext>
                </p:extLst>
              </p:nvPr>
            </p:nvGraphicFramePr>
            <p:xfrm rot="8557412">
              <a:off x="55196" y="5883220"/>
              <a:ext cx="1303271" cy="827625"/>
            </p:xfrm>
            <a:graphic>
              <a:graphicData uri="http://schemas.microsoft.com/office/drawing/2017/model3d">
                <am3d:model3d r:embed="rId5">
                  <am3d:spPr>
                    <a:xfrm rot="8557412">
                      <a:off x="0" y="0"/>
                      <a:ext cx="1303271" cy="827625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7826698" ay="-1228512" az="133869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125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8557412">
                <a:off x="55196" y="5883220"/>
                <a:ext cx="1303271" cy="827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9174888"/>
                  </p:ext>
                </p:extLst>
              </p:nvPr>
            </p:nvGraphicFramePr>
            <p:xfrm>
              <a:off x="9881517" y="518638"/>
              <a:ext cx="1589825" cy="10449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89825" cy="1044991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66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81517" y="518638"/>
                <a:ext cx="1589825" cy="1044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8442428"/>
                  </p:ext>
                </p:extLst>
              </p:nvPr>
            </p:nvGraphicFramePr>
            <p:xfrm rot="2887804">
              <a:off x="7163224" y="2298535"/>
              <a:ext cx="1849245" cy="2166907"/>
            </p:xfrm>
            <a:graphic>
              <a:graphicData uri="http://schemas.microsoft.com/office/drawing/2017/model3d">
                <am3d:model3d r:embed="rId8">
                  <am3d:spPr>
                    <a:xfrm rot="2887804">
                      <a:off x="0" y="0"/>
                      <a:ext cx="1849245" cy="2166907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346004" ay="-943311" az="83662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7114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887804">
                <a:off x="7163224" y="2298535"/>
                <a:ext cx="1849245" cy="2166907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FA686E6-F2E4-5B5A-825D-E1EED65D03E0}"/>
              </a:ext>
            </a:extLst>
          </p:cNvPr>
          <p:cNvSpPr txBox="1"/>
          <p:nvPr/>
        </p:nvSpPr>
        <p:spPr>
          <a:xfrm>
            <a:off x="1338081" y="827474"/>
            <a:ext cx="4085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第一天：</a:t>
            </a:r>
            <a:r>
              <a:rPr kumimoji="0" lang="en-US" altLang="zh-CN" sz="40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</a:t>
            </a:r>
            <a:r>
              <a:rPr lang="zh-CN" altLang="en-US" sz="4000" u="sng" spc="300" dirty="0">
                <a:ln w="19050">
                  <a:noFill/>
                </a:ln>
                <a:solidFill>
                  <a:srgbClr val="FFFFF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中午</a:t>
            </a:r>
            <a:endParaRPr kumimoji="0" lang="en-GB" sz="4000" b="0" i="0" u="sng" strike="noStrike" kern="1200" cap="none" spc="30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E8CB6-7ECC-8B6C-E80F-BF4658E25E3A}"/>
              </a:ext>
            </a:extLst>
          </p:cNvPr>
          <p:cNvSpPr txBox="1"/>
          <p:nvPr/>
        </p:nvSpPr>
        <p:spPr>
          <a:xfrm>
            <a:off x="802889" y="1865604"/>
            <a:ext cx="5569799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我推荐你在华盛顿大学走</a:t>
            </a:r>
            <a:endParaRPr kumimoji="0" lang="en-US" altLang="zh-CN" sz="2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Kaku Gothic Std W8" panose="020B0800000000000000" pitchFamily="34" charset="-128"/>
              <a:ea typeface="Hiragino Kaku Gothic StdN W8" panose="020B080000000000000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white"/>
                </a:solidFill>
                <a:ea typeface="Hiragino Kaku Gothic StdN W8" panose="020B0800000000000000"/>
              </a:rPr>
              <a:t>*</a:t>
            </a:r>
            <a:r>
              <a:rPr lang="en-US" altLang="zh-CN" dirty="0" err="1">
                <a:solidFill>
                  <a:prstClr val="white"/>
                </a:solidFill>
                <a:ea typeface="Hiragino Kaku Gothic StdN W8" panose="020B0800000000000000"/>
              </a:rPr>
              <a:t>huáshèngdùn</a:t>
            </a:r>
            <a:r>
              <a:rPr lang="en-US" altLang="zh-CN" dirty="0">
                <a:solidFill>
                  <a:prstClr val="white"/>
                </a:solidFill>
                <a:ea typeface="Hiragino Kaku Gothic StdN W8" panose="020B0800000000000000"/>
              </a:rPr>
              <a:t> </a:t>
            </a:r>
            <a:r>
              <a:rPr lang="en-US" altLang="zh-CN" dirty="0" err="1">
                <a:solidFill>
                  <a:prstClr val="white"/>
                </a:solidFill>
                <a:ea typeface="Hiragino Kaku Gothic StdN W8" panose="020B0800000000000000"/>
              </a:rPr>
              <a:t>dàxué</a:t>
            </a:r>
            <a:r>
              <a:rPr lang="en-US" altLang="zh-CN" dirty="0">
                <a:solidFill>
                  <a:prstClr val="white"/>
                </a:solidFill>
                <a:ea typeface="Hiragino Kaku Gothic StdN W8" panose="020B0800000000000000"/>
              </a:rPr>
              <a:t> – University of Washington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iragino Kaku Gothic StdN W8" panose="020B0800000000000000"/>
              <a:cs typeface="+mn-cs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zh-CN" altLang="en-US" sz="2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春天的时候，华盛顿大学有很多樱花</a:t>
            </a:r>
            <a:endParaRPr kumimoji="0" lang="en-US" altLang="zh-CN" sz="29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Kaku Gothic Std W8" panose="020B0800000000000000" pitchFamily="34" charset="-128"/>
              <a:ea typeface="Hiragino Kaku Gothic StdN W8" panose="020B0800000000000000"/>
              <a:cs typeface="+mn-cs"/>
            </a:endParaRPr>
          </a:p>
          <a:p>
            <a:pPr lvl="1">
              <a:defRPr/>
            </a:pPr>
            <a:r>
              <a:rPr lang="en-US" altLang="zh-CN" dirty="0">
                <a:solidFill>
                  <a:prstClr val="white"/>
                </a:solidFill>
                <a:ea typeface="Hiragino Kaku Gothic StdN W8" panose="020B0800000000000000"/>
              </a:rPr>
              <a:t>*</a:t>
            </a:r>
            <a:r>
              <a:rPr lang="en-US" altLang="zh-CN" dirty="0" err="1">
                <a:solidFill>
                  <a:prstClr val="white"/>
                </a:solidFill>
                <a:ea typeface="Hiragino Kaku Gothic StdN W8" panose="020B0800000000000000"/>
              </a:rPr>
              <a:t>yīnghuā</a:t>
            </a:r>
            <a:r>
              <a:rPr lang="en-US" altLang="zh-CN" dirty="0">
                <a:solidFill>
                  <a:prstClr val="white"/>
                </a:solidFill>
                <a:ea typeface="Hiragino Kaku Gothic StdN W8" panose="020B0800000000000000"/>
              </a:rPr>
              <a:t> – Cherry blossom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iragino Kaku Gothic StdN W8" panose="020B080000000000000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900" b="1" dirty="0">
              <a:solidFill>
                <a:prstClr val="white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很多人去这里和拍照片</a:t>
            </a:r>
            <a:endParaRPr kumimoji="0" lang="en-US" altLang="zh-CN" sz="2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Kaku Gothic Std W8" panose="020B0800000000000000" pitchFamily="34" charset="-128"/>
              <a:ea typeface="Hiragino Kaku Gothic StdN W8" panose="020B080000000000000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900" b="1" dirty="0">
              <a:solidFill>
                <a:prstClr val="white"/>
              </a:solidFill>
              <a:latin typeface="Hiragino Kaku Gothic Std W8" panose="020B0800000000000000" pitchFamily="34" charset="-128"/>
              <a:ea typeface="Hiragino Kaku Gothic StdN W8" panose="020B080000000000000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我也觉得华盛顿大学的樱花很漂亮，但是我没</a:t>
            </a:r>
            <a:r>
              <a:rPr lang="zh-CN" altLang="en-US" sz="2900" b="1" dirty="0">
                <a:solidFill>
                  <a:prstClr val="white"/>
                </a:solidFill>
                <a:latin typeface="Hiragino Kaku Gothic Std W8" panose="020B0800000000000000" pitchFamily="34" charset="-128"/>
                <a:ea typeface="Hiragino Kaku Gothic StdN W8" panose="020B0800000000000000"/>
              </a:rPr>
              <a:t>去过</a:t>
            </a:r>
            <a:r>
              <a:rPr kumimoji="0" lang="zh-CN" alt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2509983"/>
                  </p:ext>
                </p:extLst>
              </p:nvPr>
            </p:nvGraphicFramePr>
            <p:xfrm rot="1986289">
              <a:off x="-500390" y="236525"/>
              <a:ext cx="1778987" cy="2654209"/>
            </p:xfrm>
            <a:graphic>
              <a:graphicData uri="http://schemas.microsoft.com/office/drawing/2017/model3d">
                <am3d:model3d r:embed="rId8">
                  <am3d:spPr>
                    <a:xfrm rot="1986289">
                      <a:off x="0" y="0"/>
                      <a:ext cx="1778987" cy="2654209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5716444" ay="-2713428" az="-584455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091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986289">
                <a:off x="-500390" y="236525"/>
                <a:ext cx="1778987" cy="265420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0165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C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4774EE9-9F6E-396C-8984-314DD8D5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1071" y="520630"/>
            <a:ext cx="3866625" cy="2577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0AF942-2570-F8BA-0CF8-CB6DF24EF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715930">
            <a:off x="8473231" y="3217426"/>
            <a:ext cx="2294116" cy="30588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8557412">
              <a:off x="55196" y="5883220"/>
              <a:ext cx="1303271" cy="827625"/>
            </p:xfrm>
            <a:graphic>
              <a:graphicData uri="http://schemas.microsoft.com/office/drawing/2017/model3d">
                <am3d:model3d r:embed="rId5">
                  <am3d:spPr>
                    <a:xfrm rot="8557412">
                      <a:off x="0" y="0"/>
                      <a:ext cx="1303271" cy="827625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x="7826698" ay="-1228512" az="133869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125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21401F5-A047-B42E-4EB0-B5AE6E968F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8557412">
                <a:off x="55196" y="5883220"/>
                <a:ext cx="1303271" cy="827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881517" y="518638"/>
              <a:ext cx="1589825" cy="10449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89825" cy="1044991"/>
                    </a:xfrm>
                    <a:prstGeom prst="rect">
                      <a:avLst/>
                    </a:prstGeom>
                  </am3d:spPr>
                  <am3d:camera>
                    <am3d:pos x="0" y="0" z="641366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0412" d="1000000"/>
                    <am3d:preTrans dx="-18000000" dy="-8162383" dz="-1455281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466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AB3FF3B-7564-7D23-5642-AE8808977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81517" y="518638"/>
                <a:ext cx="1589825" cy="104499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FA686E6-F2E4-5B5A-825D-E1EED65D03E0}"/>
              </a:ext>
            </a:extLst>
          </p:cNvPr>
          <p:cNvSpPr txBox="1"/>
          <p:nvPr/>
        </p:nvSpPr>
        <p:spPr>
          <a:xfrm>
            <a:off x="1299899" y="855743"/>
            <a:ext cx="423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第一天：</a:t>
            </a:r>
            <a:r>
              <a:rPr kumimoji="0" lang="en-US" altLang="zh-CN" sz="4000" b="0" i="0" u="sng" strike="noStrike" kern="1200" cap="none" spc="300" normalizeH="0" baseline="0" noProof="0" dirty="0">
                <a:ln w="19050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+mn-cs"/>
              </a:rPr>
              <a:t> </a:t>
            </a:r>
            <a:r>
              <a:rPr lang="zh-CN" altLang="en-US" sz="4000" u="sng" spc="300" dirty="0">
                <a:ln w="19050">
                  <a:noFill/>
                </a:ln>
                <a:solidFill>
                  <a:srgbClr val="FFFFF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中午</a:t>
            </a:r>
            <a:endParaRPr kumimoji="0" lang="en-GB" sz="4000" b="0" i="0" u="sng" strike="noStrike" kern="1200" cap="none" spc="300" normalizeH="0" baseline="0" noProof="0" dirty="0">
              <a:ln w="19050">
                <a:noFill/>
              </a:ln>
              <a:solidFill>
                <a:srgbClr val="FFFFFF"/>
              </a:solidFill>
              <a:effectLst/>
              <a:uLnTx/>
              <a:uFillTx/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86289">
              <a:off x="-500390" y="236525"/>
              <a:ext cx="1778987" cy="2654209"/>
            </p:xfrm>
            <a:graphic>
              <a:graphicData uri="http://schemas.microsoft.com/office/drawing/2017/model3d">
                <am3d:model3d r:embed="rId8">
                  <am3d:spPr>
                    <a:xfrm rot="1986289">
                      <a:off x="0" y="0"/>
                      <a:ext cx="1778987" cy="2654209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5716444" ay="-2713428" az="-584455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91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B6043936-6FC0-F58A-7207-E6C89CE806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986289">
                <a:off x="-500390" y="236525"/>
                <a:ext cx="1778987" cy="265420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5229FCB-5E36-6DF6-FFED-C4716BF530F4}"/>
              </a:ext>
            </a:extLst>
          </p:cNvPr>
          <p:cNvSpPr txBox="1"/>
          <p:nvPr/>
        </p:nvSpPr>
        <p:spPr>
          <a:xfrm>
            <a:off x="864304" y="1859994"/>
            <a:ext cx="5530682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以后你去了，你应该在</a:t>
            </a:r>
            <a:r>
              <a:rPr kumimoji="0" lang="en-US" altLang="zh-CN" sz="2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Nana's Green Tea</a:t>
            </a:r>
            <a:r>
              <a:rPr kumimoji="0" lang="zh-CN" alt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吃午饭。</a:t>
            </a:r>
            <a:endParaRPr kumimoji="0" lang="en-US" altLang="zh-CN" sz="2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Kaku Gothic Std W8" panose="020B0800000000000000" pitchFamily="34" charset="-128"/>
              <a:ea typeface="Hiragino Kaku Gothic StdN W8" panose="020B0800000000000000"/>
              <a:cs typeface="+mn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0" lang="zh-CN" altLang="en-US" sz="2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日本的饭馆。</a:t>
            </a:r>
            <a:endParaRPr kumimoji="0" lang="en-US" altLang="zh-CN" sz="29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Kaku Gothic Std W8" panose="020B0800000000000000" pitchFamily="34" charset="-128"/>
              <a:ea typeface="Hiragino Kaku Gothic StdN W8" panose="020B0800000000000000"/>
              <a:cs typeface="+mn-cs"/>
            </a:endParaRPr>
          </a:p>
          <a:p>
            <a:pPr lvl="1"/>
            <a:endParaRPr kumimoji="0" lang="en-US" altLang="zh-CN" sz="29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Kaku Gothic Std W8" panose="020B0800000000000000" pitchFamily="34" charset="-128"/>
              <a:ea typeface="Hiragino Kaku Gothic StdN W8" panose="020B0800000000000000"/>
              <a:cs typeface="+mn-cs"/>
            </a:endParaRPr>
          </a:p>
          <a:p>
            <a:r>
              <a:rPr kumimoji="0" lang="zh-CN" altLang="en-US" sz="2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我很喜欢：</a:t>
            </a:r>
            <a:endParaRPr kumimoji="0" lang="en-US" altLang="zh-CN" sz="2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Kaku Gothic Std W8" panose="020B0800000000000000" pitchFamily="34" charset="-128"/>
              <a:ea typeface="Hiragino Kaku Gothic StdN W8" panose="020B0800000000000000"/>
              <a:cs typeface="+mn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0" lang="zh-CN" altLang="en-US" sz="2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抹茶的冰淇淋</a:t>
            </a:r>
            <a:endParaRPr kumimoji="0" lang="en-US" altLang="zh-CN" sz="29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Kaku Gothic Std W8" panose="020B0800000000000000" pitchFamily="34" charset="-128"/>
              <a:ea typeface="Hiragino Kaku Gothic StdN W8" panose="020B0800000000000000"/>
              <a:cs typeface="+mn-cs"/>
            </a:endParaRPr>
          </a:p>
          <a:p>
            <a:pPr lvl="1"/>
            <a:r>
              <a:rPr lang="en-US" altLang="zh-CN" dirty="0">
                <a:solidFill>
                  <a:prstClr val="white"/>
                </a:solidFill>
                <a:ea typeface="Hiragino Kaku Gothic StdN W8" panose="020B0800000000000000"/>
              </a:rPr>
              <a:t>*mocha - Matcha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iragino Kaku Gothic StdN W8" panose="020B0800000000000000"/>
              <a:cs typeface="+mn-c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0" lang="zh-CN" altLang="en-US" sz="29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iragino Kaku Gothic Std W8" panose="020B0800000000000000" pitchFamily="34" charset="-128"/>
                <a:ea typeface="Hiragino Kaku Gothic StdN W8" panose="020B0800000000000000"/>
                <a:cs typeface="+mn-cs"/>
              </a:rPr>
              <a:t>豆腐炒饭</a:t>
            </a:r>
            <a:endParaRPr kumimoji="0" lang="en-US" altLang="zh-CN" sz="29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iragino Kaku Gothic Std W8" panose="020B0800000000000000" pitchFamily="34" charset="-128"/>
              <a:ea typeface="Hiragino Kaku Gothic StdN W8" panose="020B0800000000000000"/>
              <a:cs typeface="+mn-cs"/>
            </a:endParaRPr>
          </a:p>
          <a:p>
            <a:pPr lvl="1"/>
            <a:r>
              <a:rPr lang="en-US" dirty="0">
                <a:solidFill>
                  <a:prstClr val="white"/>
                </a:solidFill>
                <a:ea typeface="Hiragino Kaku Gothic StdN W8" panose="020B0800000000000000"/>
              </a:rPr>
              <a:t>*</a:t>
            </a:r>
            <a:r>
              <a:rPr lang="en-US" dirty="0" err="1">
                <a:solidFill>
                  <a:prstClr val="white"/>
                </a:solidFill>
                <a:ea typeface="Hiragino Kaku Gothic StdN W8" panose="020B0800000000000000"/>
              </a:rPr>
              <a:t>chǎofàn</a:t>
            </a:r>
            <a:r>
              <a:rPr lang="en-US" dirty="0">
                <a:solidFill>
                  <a:prstClr val="white"/>
                </a:solidFill>
                <a:ea typeface="Hiragino Kaku Gothic StdN W8" panose="020B0800000000000000"/>
              </a:rPr>
              <a:t> – Fried rice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887804">
              <a:off x="7163224" y="2298535"/>
              <a:ext cx="1849245" cy="2166907"/>
            </p:xfrm>
            <a:graphic>
              <a:graphicData uri="http://schemas.microsoft.com/office/drawing/2017/model3d">
                <am3d:model3d r:embed="rId8">
                  <am3d:spPr>
                    <a:xfrm rot="2887804">
                      <a:off x="0" y="0"/>
                      <a:ext cx="1849245" cy="2166907"/>
                    </a:xfrm>
                    <a:prstGeom prst="rect">
                      <a:avLst/>
                    </a:prstGeom>
                  </am3d:spPr>
                  <am3d:camera>
                    <am3d:pos x="0" y="0" z="653445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285" d="1000000"/>
                    <am3d:preTrans dx="-1134854" dy="5757943" dz="441189"/>
                    <am3d:scale>
                      <am3d:sx n="1000000" d="1000000"/>
                      <am3d:sy n="1000000" d="1000000"/>
                      <am3d:sz n="1000000" d="1000000"/>
                    </am3d:scale>
                    <am3d:rot ax="4346004" ay="-943311" az="836625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7114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58581252-4404-A01D-647A-2D5B7E440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887804">
                <a:off x="7163224" y="2298535"/>
                <a:ext cx="1849245" cy="2166907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938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4.1|1.7|2.9|2|1.6|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6|2.5|5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.8|1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7.8|12.2|3|1|46.9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27.1|1.9|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6|11.3|1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4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3|5.7|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9|5.3|3.3|2|0.8|4.9|12.7|1.5|0.6|3.5|2.6|4.3|16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3702</TotalTime>
  <Words>759</Words>
  <Application>Microsoft Office PowerPoint</Application>
  <PresentationFormat>Widescreen</PresentationFormat>
  <Paragraphs>125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Hiragino Kaku Gothic Std W8</vt:lpstr>
      <vt:lpstr>Hiragino Kaku Gothic StdN W8</vt:lpstr>
      <vt:lpstr>Arial</vt:lpstr>
      <vt:lpstr>Barlow</vt:lpstr>
      <vt:lpstr>Barlow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Disty Mahmud</dc:creator>
  <cp:lastModifiedBy>Andhisty Mahmud</cp:lastModifiedBy>
  <cp:revision>5</cp:revision>
  <dcterms:created xsi:type="dcterms:W3CDTF">2023-04-20T13:21:52Z</dcterms:created>
  <dcterms:modified xsi:type="dcterms:W3CDTF">2024-03-16T07:20:44Z</dcterms:modified>
</cp:coreProperties>
</file>